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8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27"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28" r:id="rId62"/>
    <p:sldId id="331" r:id="rId63"/>
    <p:sldId id="332" r:id="rId64"/>
    <p:sldId id="333" r:id="rId65"/>
    <p:sldId id="334" r:id="rId66"/>
    <p:sldId id="335" r:id="rId67"/>
    <p:sldId id="336" r:id="rId68"/>
    <p:sldId id="326" r:id="rId69"/>
    <p:sldId id="325" r:id="rId70"/>
    <p:sldId id="315" r:id="rId71"/>
    <p:sldId id="316" r:id="rId72"/>
    <p:sldId id="317" r:id="rId73"/>
    <p:sldId id="318" r:id="rId74"/>
    <p:sldId id="319" r:id="rId75"/>
    <p:sldId id="320" r:id="rId76"/>
    <p:sldId id="321" r:id="rId77"/>
    <p:sldId id="322" r:id="rId78"/>
    <p:sldId id="323" r:id="rId79"/>
    <p:sldId id="329" r:id="rId80"/>
    <p:sldId id="330" r:id="rId81"/>
    <p:sldId id="324" r:id="rId82"/>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DD3BAA-47F2-47F6-B2CF-AEE30BD844A3}">
  <a:tblStyle styleId="{AFDD3BAA-47F2-47F6-B2CF-AEE30BD844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free3d.com/3d-model/wwii-plane-japan-kawasaki-ki61-v1--150484.html"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27a6e774_0_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27a6e774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cb27a6e774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b27a6e774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b27a6e774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cb27a6e774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27a6e774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27a6e77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cb27a6e774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b27a6e774_0_1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b27a6e774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cb27a6e774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b27a6e774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b27a6e774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cb27a6e774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b27a6e774_0_1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b27a6e774_0_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cb27a6e774_0_1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27a6e774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27a6e774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cb27a6e774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b27a6e774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b27a6e774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cb27a6e774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b27a6e77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b27a6e77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cb27a6e77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ded44e5f9_0_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ded44e5f9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https://free3d.com/3d-model/wwii-plane-japan-kawasaki-ki61-v1--150484.html</a:t>
            </a:r>
            <a:r>
              <a:rPr lang="pt-BR"/>
              <a:t> </a:t>
            </a:r>
            <a:endParaRPr/>
          </a:p>
          <a:p>
            <a:pPr marL="0" lvl="0" indent="0" algn="l" rtl="0">
              <a:spcBef>
                <a:spcPts val="0"/>
              </a:spcBef>
              <a:spcAft>
                <a:spcPts val="0"/>
              </a:spcAft>
              <a:buNone/>
            </a:pPr>
            <a:endParaRPr/>
          </a:p>
        </p:txBody>
      </p:sp>
      <p:sp>
        <p:nvSpPr>
          <p:cNvPr id="213" name="Google Shape;213;geded44e5f9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cb27a6e774_0_1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cb27a6e774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cb27a6e774_0_1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ded44e5f9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ded44e5f9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eded44e5f9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NB: texture sampling pattern not rectilinear or isotropic </a:t>
            </a:r>
            <a:endParaRPr/>
          </a:p>
        </p:txBody>
      </p:sp>
      <p:sp>
        <p:nvSpPr>
          <p:cNvPr id="320" name="Google Shape;32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b1f0fa911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b1f0fa911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cb1f0fa911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eded44e5f9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eded44e5f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geded44e5f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b1f0fa911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pt-BR" sz="800" b="1"/>
              <a:t>Generally don’t want this situation — it means we have insufficient texture resolution)</a:t>
            </a:r>
            <a:endParaRPr sz="800" b="1"/>
          </a:p>
          <a:p>
            <a:pPr marL="0" lvl="0" indent="0" algn="l" rtl="0">
              <a:lnSpc>
                <a:spcPct val="115000"/>
              </a:lnSpc>
              <a:spcBef>
                <a:spcPts val="1200"/>
              </a:spcBef>
              <a:spcAft>
                <a:spcPts val="1200"/>
              </a:spcAft>
              <a:buNone/>
            </a:pPr>
            <a:r>
              <a:rPr lang="pt-BR" sz="800" b="1"/>
              <a:t>This is image interpolation (below: three different kernel functions)</a:t>
            </a:r>
            <a:endParaRPr sz="800"/>
          </a:p>
        </p:txBody>
      </p:sp>
      <p:sp>
        <p:nvSpPr>
          <p:cNvPr id="424" name="Google Shape;424;gcb1f0fa911_0_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eded44e5f9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eded44e5f9_0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b27a6e774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b27a6e77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gcb27a6e77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ded44e5f9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eded44e5f9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ded44e5f9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eded44e5f9_0_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b2c660aa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b2c660aa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edb2c660aa_0_1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b27a6e774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b27a6e77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cb27a6e77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b1f0fa911_0_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b1f0fa911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cb1f0fa911_0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eded44e5f9_0_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eded44e5f9_0_1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ded44e5f9_0_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eded44e5f9_0_1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ded44e5f9_0_1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eded44e5f9_0_1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b27a6e774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b27a6e774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cb27a6e774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ded44e5f9_0_1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eded44e5f9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https://www.eg.org/wp/obituaries/in-memoriam-wolfgang-straser/</a:t>
            </a:r>
            <a:endParaRPr/>
          </a:p>
        </p:txBody>
      </p:sp>
      <p:sp>
        <p:nvSpPr>
          <p:cNvPr id="670" name="Google Shape;670;geded44e5f9_0_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c9d7a9ec5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c9d7a9ec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g1dc9d7a9ec5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68</a:t>
            </a:fld>
            <a:endParaRPr/>
          </a:p>
        </p:txBody>
      </p:sp>
    </p:spTree>
    <p:extLst>
      <p:ext uri="{BB962C8B-B14F-4D97-AF65-F5344CB8AC3E}">
        <p14:creationId xmlns:p14="http://schemas.microsoft.com/office/powerpoint/2010/main" val="186407352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eb12acb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eeb12acb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eded44e5f9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eded44e5f9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ded44e5f9_0_1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eded44e5f9_0_1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ded44e5f9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eded44e5f9_0_19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eded44e5f9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eded44e5f9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97e8df83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e97e8df838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97e8df838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e97e8df838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e97e8df838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e97e8df838_0_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b27a6e774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b27a6e774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cb27a6e774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e97e8df838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e97e8df838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97e8df838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e97e8df83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97e8df838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78</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e97e8df838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e97e8df838_0_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27a6e774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27a6e774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cb27a6e774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b27a6e774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b27a6e774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cb27a6e774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a:solidFill>
                  <a:srgbClr val="888888"/>
                </a:solidFill>
                <a:latin typeface="Verdana"/>
                <a:ea typeface="Verdana"/>
                <a:cs typeface="Verdana"/>
                <a:sym typeface="Verdana"/>
              </a:defRPr>
            </a:lvl1pPr>
            <a:lvl2pPr marL="0" marR="0" lvl="1" indent="0" algn="ctr" rtl="0">
              <a:spcBef>
                <a:spcPts val="0"/>
              </a:spcBef>
              <a:buNone/>
              <a:defRPr sz="833">
                <a:solidFill>
                  <a:srgbClr val="888888"/>
                </a:solidFill>
                <a:latin typeface="Verdana"/>
                <a:ea typeface="Verdana"/>
                <a:cs typeface="Verdana"/>
                <a:sym typeface="Verdana"/>
              </a:defRPr>
            </a:lvl2pPr>
            <a:lvl3pPr marL="0" marR="0" lvl="2" indent="0" algn="ctr" rtl="0">
              <a:spcBef>
                <a:spcPts val="0"/>
              </a:spcBef>
              <a:buNone/>
              <a:defRPr sz="833">
                <a:solidFill>
                  <a:srgbClr val="888888"/>
                </a:solidFill>
                <a:latin typeface="Verdana"/>
                <a:ea typeface="Verdana"/>
                <a:cs typeface="Verdana"/>
                <a:sym typeface="Verdana"/>
              </a:defRPr>
            </a:lvl3pPr>
            <a:lvl4pPr marL="0" marR="0" lvl="3" indent="0" algn="ctr" rtl="0">
              <a:spcBef>
                <a:spcPts val="0"/>
              </a:spcBef>
              <a:buNone/>
              <a:defRPr sz="833">
                <a:solidFill>
                  <a:srgbClr val="888888"/>
                </a:solidFill>
                <a:latin typeface="Verdana"/>
                <a:ea typeface="Verdana"/>
                <a:cs typeface="Verdana"/>
                <a:sym typeface="Verdana"/>
              </a:defRPr>
            </a:lvl4pPr>
            <a:lvl5pPr marL="0" marR="0" lvl="4" indent="0" algn="ctr" rtl="0">
              <a:spcBef>
                <a:spcPts val="0"/>
              </a:spcBef>
              <a:buNone/>
              <a:defRPr sz="833">
                <a:solidFill>
                  <a:srgbClr val="888888"/>
                </a:solidFill>
                <a:latin typeface="Verdana"/>
                <a:ea typeface="Verdana"/>
                <a:cs typeface="Verdana"/>
                <a:sym typeface="Verdana"/>
              </a:defRPr>
            </a:lvl5pPr>
            <a:lvl6pPr marL="0" marR="0" lvl="5" indent="0" algn="ctr" rtl="0">
              <a:spcBef>
                <a:spcPts val="0"/>
              </a:spcBef>
              <a:buNone/>
              <a:defRPr sz="833">
                <a:solidFill>
                  <a:srgbClr val="888888"/>
                </a:solidFill>
                <a:latin typeface="Verdana"/>
                <a:ea typeface="Verdana"/>
                <a:cs typeface="Verdana"/>
                <a:sym typeface="Verdana"/>
              </a:defRPr>
            </a:lvl6pPr>
            <a:lvl7pPr marL="0" marR="0" lvl="6" indent="0" algn="ctr" rtl="0">
              <a:spcBef>
                <a:spcPts val="0"/>
              </a:spcBef>
              <a:buNone/>
              <a:defRPr sz="833">
                <a:solidFill>
                  <a:srgbClr val="888888"/>
                </a:solidFill>
                <a:latin typeface="Verdana"/>
                <a:ea typeface="Verdana"/>
                <a:cs typeface="Verdana"/>
                <a:sym typeface="Verdana"/>
              </a:defRPr>
            </a:lvl7pPr>
            <a:lvl8pPr marL="0" marR="0" lvl="7" indent="0" algn="ctr" rtl="0">
              <a:spcBef>
                <a:spcPts val="0"/>
              </a:spcBef>
              <a:buNone/>
              <a:defRPr sz="833">
                <a:solidFill>
                  <a:srgbClr val="888888"/>
                </a:solidFill>
                <a:latin typeface="Verdana"/>
                <a:ea typeface="Verdana"/>
                <a:cs typeface="Verdana"/>
                <a:sym typeface="Verdana"/>
              </a:defRPr>
            </a:lvl8pPr>
            <a:lvl9pPr marL="0" marR="0" lvl="8" indent="0" algn="ctr" rtl="0">
              <a:spcBef>
                <a:spcPts val="0"/>
              </a:spcBef>
              <a:buNone/>
              <a:defRPr sz="833">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2525960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22.jp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5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6.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5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5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5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60.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psx-spx.consoledev.net/graphicsprocessingunitgpu/#gpu-depth-ordering" TargetMode="External"/><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6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96.jp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geometry3D.html#IndexedFaceSet"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geometry3D.html#IndexedFaceSe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rendering.html#Color"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texturing.html#ImageTexture"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image" Target="../media/image100.png"/><Relationship Id="rId5" Type="http://schemas.openxmlformats.org/officeDocument/2006/relationships/hyperlink" Target="https://lpsoares.github.io/Renderizador/" TargetMode="External"/><Relationship Id="rId4" Type="http://schemas.openxmlformats.org/officeDocument/2006/relationships/image" Target="../media/image99.png"/><Relationship Id="rId9" Type="http://schemas.openxmlformats.org/officeDocument/2006/relationships/image" Target="../media/image10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3" name="Google Shape;43;p7"/>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11: Mapeamento de Texturas e Visibilidade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22" name="Google Shape;122;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10</a:t>
            </a:fld>
            <a:endParaRPr/>
          </a:p>
        </p:txBody>
      </p:sp>
      <p:sp>
        <p:nvSpPr>
          <p:cNvPr id="123" name="Google Shape;123;p16"/>
          <p:cNvSpPr txBox="1">
            <a:spLocks noGrp="1"/>
          </p:cNvSpPr>
          <p:nvPr>
            <p:ph type="body" idx="1"/>
          </p:nvPr>
        </p:nvSpPr>
        <p:spPr>
          <a:xfrm>
            <a:off x="357900" y="790701"/>
            <a:ext cx="8428200" cy="1512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Observe que, ao definir uma superfície, estamos associando cada ponto </a:t>
            </a:r>
            <a:r>
              <a:rPr lang="pt-BR" sz="2200" i="1"/>
              <a:t>(u,v)</a:t>
            </a:r>
            <a:r>
              <a:rPr lang="pt-BR" sz="2200"/>
              <a:t> de um plano a um ponto </a:t>
            </a:r>
            <a:r>
              <a:rPr lang="pt-BR" sz="2200" i="1"/>
              <a:t>(x,y,z)</a:t>
            </a:r>
            <a:r>
              <a:rPr lang="pt-BR" sz="2200"/>
              <a:t> do espaço. </a:t>
            </a:r>
            <a:endParaRPr sz="2200"/>
          </a:p>
        </p:txBody>
      </p:sp>
      <p:sp>
        <p:nvSpPr>
          <p:cNvPr id="124" name="Google Shape;124;p16"/>
          <p:cNvSpPr txBox="1">
            <a:spLocks noGrp="1"/>
          </p:cNvSpPr>
          <p:nvPr>
            <p:ph type="body" idx="1"/>
          </p:nvPr>
        </p:nvSpPr>
        <p:spPr>
          <a:xfrm>
            <a:off x="357900" y="2529670"/>
            <a:ext cx="8428200" cy="1512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Suponha que o plano seja decomposto em um quadriculado (qualquer semelhança com os </a:t>
            </a:r>
            <a:r>
              <a:rPr lang="pt-BR" sz="2200" i="1"/>
              <a:t>pixels</a:t>
            </a:r>
            <a:r>
              <a:rPr lang="pt-BR" sz="2200"/>
              <a:t> de uma tela NÃO é mera coincidência). </a:t>
            </a:r>
            <a:endParaRPr sz="2200"/>
          </a:p>
        </p:txBody>
      </p:sp>
      <p:sp>
        <p:nvSpPr>
          <p:cNvPr id="125" name="Google Shape;125;p16"/>
          <p:cNvSpPr txBox="1">
            <a:spLocks noGrp="1"/>
          </p:cNvSpPr>
          <p:nvPr>
            <p:ph type="body" idx="1"/>
          </p:nvPr>
        </p:nvSpPr>
        <p:spPr>
          <a:xfrm>
            <a:off x="357900" y="4268647"/>
            <a:ext cx="8428200" cy="6018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Como esse quadriculado seria visto na superfície?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32" name="Google Shape;132;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11</a:t>
            </a:fld>
            <a:endParaRPr/>
          </a:p>
        </p:txBody>
      </p:sp>
      <p:pic>
        <p:nvPicPr>
          <p:cNvPr id="133" name="Google Shape;133;p17"/>
          <p:cNvPicPr preferRelativeResize="0"/>
          <p:nvPr/>
        </p:nvPicPr>
        <p:blipFill rotWithShape="1">
          <a:blip r:embed="rId3">
            <a:alphaModFix/>
          </a:blip>
          <a:srcRect t="3016"/>
          <a:stretch/>
        </p:blipFill>
        <p:spPr>
          <a:xfrm>
            <a:off x="152400" y="995176"/>
            <a:ext cx="8839200" cy="2840276"/>
          </a:xfrm>
          <a:prstGeom prst="rect">
            <a:avLst/>
          </a:prstGeom>
          <a:noFill/>
          <a:ln>
            <a:noFill/>
          </a:ln>
        </p:spPr>
      </p:pic>
      <p:sp>
        <p:nvSpPr>
          <p:cNvPr id="134" name="Google Shape;134;p17"/>
          <p:cNvSpPr txBox="1">
            <a:spLocks noGrp="1"/>
          </p:cNvSpPr>
          <p:nvPr>
            <p:ph type="body" idx="1"/>
          </p:nvPr>
        </p:nvSpPr>
        <p:spPr>
          <a:xfrm>
            <a:off x="357900" y="4377677"/>
            <a:ext cx="8428200" cy="10332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Vamos chamar esses "quadrados" que aparecem sobre a superfície de </a:t>
            </a:r>
            <a:r>
              <a:rPr lang="pt-BR" sz="2200" b="1">
                <a:solidFill>
                  <a:srgbClr val="0000FF"/>
                </a:solidFill>
              </a:rPr>
              <a:t>retalhos</a:t>
            </a:r>
            <a:r>
              <a:rPr lang="pt-BR" sz="2200"/>
              <a:t>.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41" name="Google Shape;141;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12</a:t>
            </a:fld>
            <a:endParaRPr/>
          </a:p>
        </p:txBody>
      </p:sp>
      <p:pic>
        <p:nvPicPr>
          <p:cNvPr id="142" name="Google Shape;142;p18"/>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43" name="Google Shape;143;p18"/>
          <p:cNvSpPr txBox="1">
            <a:spLocks noGrp="1"/>
          </p:cNvSpPr>
          <p:nvPr>
            <p:ph type="body" idx="1"/>
          </p:nvPr>
        </p:nvSpPr>
        <p:spPr>
          <a:xfrm>
            <a:off x="288550" y="1631152"/>
            <a:ext cx="8428200" cy="10332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Precisaremos determinar algumas características geométricas dos retalhos a partir dos parâmetros </a:t>
            </a:r>
            <a:r>
              <a:rPr lang="pt-BR" sz="2200" i="1"/>
              <a:t>u</a:t>
            </a:r>
            <a:r>
              <a:rPr lang="pt-BR" sz="2200"/>
              <a:t> e </a:t>
            </a:r>
            <a:r>
              <a:rPr lang="pt-BR" sz="2200" i="1"/>
              <a:t>v</a:t>
            </a:r>
            <a:r>
              <a:rPr lang="pt-BR" sz="2200"/>
              <a:t>. </a:t>
            </a:r>
            <a:endParaRPr sz="2200"/>
          </a:p>
        </p:txBody>
      </p:sp>
      <p:sp>
        <p:nvSpPr>
          <p:cNvPr id="144" name="Google Shape;144;p18"/>
          <p:cNvSpPr txBox="1">
            <a:spLocks noGrp="1"/>
          </p:cNvSpPr>
          <p:nvPr>
            <p:ph type="body" idx="1"/>
          </p:nvPr>
        </p:nvSpPr>
        <p:spPr>
          <a:xfrm>
            <a:off x="357900" y="2873823"/>
            <a:ext cx="8428200" cy="20643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Apesar dos retalhos serem superfícies curvas, podemos aproximá-los por paralelogramos (quanto menores forem os quadrados da nossa malha, melhor será essa aproximação).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51" name="Google Shape;15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13</a:t>
            </a:fld>
            <a:endParaRPr/>
          </a:p>
        </p:txBody>
      </p:sp>
      <p:pic>
        <p:nvPicPr>
          <p:cNvPr id="152" name="Google Shape;152;p19"/>
          <p:cNvPicPr preferRelativeResize="0"/>
          <p:nvPr/>
        </p:nvPicPr>
        <p:blipFill rotWithShape="1">
          <a:blip r:embed="rId3">
            <a:alphaModFix/>
          </a:blip>
          <a:srcRect t="3016"/>
          <a:stretch/>
        </p:blipFill>
        <p:spPr>
          <a:xfrm>
            <a:off x="4880025" y="0"/>
            <a:ext cx="4263973" cy="1370126"/>
          </a:xfrm>
          <a:prstGeom prst="rect">
            <a:avLst/>
          </a:prstGeom>
          <a:noFill/>
          <a:ln>
            <a:noFill/>
          </a:ln>
        </p:spPr>
      </p:pic>
      <p:pic>
        <p:nvPicPr>
          <p:cNvPr id="153" name="Google Shape;153;p19"/>
          <p:cNvPicPr preferRelativeResize="0"/>
          <p:nvPr/>
        </p:nvPicPr>
        <p:blipFill>
          <a:blip r:embed="rId4">
            <a:alphaModFix/>
          </a:blip>
          <a:stretch>
            <a:fillRect/>
          </a:stretch>
        </p:blipFill>
        <p:spPr>
          <a:xfrm>
            <a:off x="84175" y="1473538"/>
            <a:ext cx="2706150" cy="1658600"/>
          </a:xfrm>
          <a:prstGeom prst="rect">
            <a:avLst/>
          </a:prstGeom>
          <a:noFill/>
          <a:ln>
            <a:noFill/>
          </a:ln>
        </p:spPr>
      </p:pic>
      <p:pic>
        <p:nvPicPr>
          <p:cNvPr id="154" name="Google Shape;154;p19"/>
          <p:cNvPicPr preferRelativeResize="0"/>
          <p:nvPr/>
        </p:nvPicPr>
        <p:blipFill>
          <a:blip r:embed="rId5">
            <a:alphaModFix/>
          </a:blip>
          <a:stretch>
            <a:fillRect/>
          </a:stretch>
        </p:blipFill>
        <p:spPr>
          <a:xfrm>
            <a:off x="3153324" y="1265025"/>
            <a:ext cx="2422775" cy="1762025"/>
          </a:xfrm>
          <a:prstGeom prst="rect">
            <a:avLst/>
          </a:prstGeom>
          <a:noFill/>
          <a:ln>
            <a:noFill/>
          </a:ln>
        </p:spPr>
      </p:pic>
      <p:cxnSp>
        <p:nvCxnSpPr>
          <p:cNvPr id="155" name="Google Shape;155;p19"/>
          <p:cNvCxnSpPr/>
          <p:nvPr/>
        </p:nvCxnSpPr>
        <p:spPr>
          <a:xfrm>
            <a:off x="2627725" y="2302850"/>
            <a:ext cx="525600" cy="0"/>
          </a:xfrm>
          <a:prstGeom prst="straightConnector1">
            <a:avLst/>
          </a:prstGeom>
          <a:noFill/>
          <a:ln w="28575" cap="flat" cmpd="sng">
            <a:solidFill>
              <a:srgbClr val="CC0000"/>
            </a:solidFill>
            <a:prstDash val="solid"/>
            <a:round/>
            <a:headEnd type="none" w="med" len="med"/>
            <a:tailEnd type="triangle" w="med" len="med"/>
          </a:ln>
        </p:spPr>
      </p:cxnSp>
      <p:sp>
        <p:nvSpPr>
          <p:cNvPr id="156" name="Google Shape;156;p19"/>
          <p:cNvSpPr txBox="1">
            <a:spLocks noGrp="1"/>
          </p:cNvSpPr>
          <p:nvPr>
            <p:ph type="body" idx="1"/>
          </p:nvPr>
        </p:nvSpPr>
        <p:spPr>
          <a:xfrm>
            <a:off x="273550" y="3387901"/>
            <a:ext cx="8428200" cy="516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Área do retalho: </a:t>
            </a:r>
            <a:endParaRPr sz="2200"/>
          </a:p>
        </p:txBody>
      </p:sp>
      <p:pic>
        <p:nvPicPr>
          <p:cNvPr id="157" name="Google Shape;157;p19"/>
          <p:cNvPicPr preferRelativeResize="0"/>
          <p:nvPr/>
        </p:nvPicPr>
        <p:blipFill>
          <a:blip r:embed="rId6">
            <a:alphaModFix/>
          </a:blip>
          <a:stretch>
            <a:fillRect/>
          </a:stretch>
        </p:blipFill>
        <p:spPr>
          <a:xfrm>
            <a:off x="2729140" y="3251596"/>
            <a:ext cx="2226925" cy="728550"/>
          </a:xfrm>
          <a:prstGeom prst="rect">
            <a:avLst/>
          </a:prstGeom>
          <a:noFill/>
          <a:ln>
            <a:noFill/>
          </a:ln>
        </p:spPr>
      </p:pic>
      <p:sp>
        <p:nvSpPr>
          <p:cNvPr id="158" name="Google Shape;158;p19"/>
          <p:cNvSpPr txBox="1">
            <a:spLocks noGrp="1"/>
          </p:cNvSpPr>
          <p:nvPr>
            <p:ph type="body" idx="1"/>
          </p:nvPr>
        </p:nvSpPr>
        <p:spPr>
          <a:xfrm>
            <a:off x="273550" y="4264751"/>
            <a:ext cx="8428200" cy="516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Comprimento dos lados do retalho: </a:t>
            </a:r>
            <a:endParaRPr sz="2200"/>
          </a:p>
        </p:txBody>
      </p:sp>
      <p:pic>
        <p:nvPicPr>
          <p:cNvPr id="159" name="Google Shape;159;p19"/>
          <p:cNvPicPr preferRelativeResize="0"/>
          <p:nvPr/>
        </p:nvPicPr>
        <p:blipFill>
          <a:blip r:embed="rId7">
            <a:alphaModFix/>
          </a:blip>
          <a:stretch>
            <a:fillRect/>
          </a:stretch>
        </p:blipFill>
        <p:spPr>
          <a:xfrm>
            <a:off x="5428411" y="4127319"/>
            <a:ext cx="2694260" cy="72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66" name="Google Shape;166;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14</a:t>
            </a:fld>
            <a:endParaRPr/>
          </a:p>
        </p:txBody>
      </p:sp>
      <p:pic>
        <p:nvPicPr>
          <p:cNvPr id="167" name="Google Shape;167;p20"/>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68" name="Google Shape;168;p20"/>
          <p:cNvSpPr txBox="1">
            <a:spLocks noGrp="1"/>
          </p:cNvSpPr>
          <p:nvPr>
            <p:ph type="body" idx="1"/>
          </p:nvPr>
        </p:nvSpPr>
        <p:spPr>
          <a:xfrm>
            <a:off x="273550" y="1640099"/>
            <a:ext cx="8428200" cy="10788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E como determinar os vetores u e v que formam o paralelogramo representativo de cada retalho? </a:t>
            </a:r>
            <a:endParaRPr sz="2200"/>
          </a:p>
        </p:txBody>
      </p:sp>
      <p:sp>
        <p:nvSpPr>
          <p:cNvPr id="169" name="Google Shape;169;p20"/>
          <p:cNvSpPr txBox="1">
            <a:spLocks noGrp="1"/>
          </p:cNvSpPr>
          <p:nvPr>
            <p:ph type="body" idx="1"/>
          </p:nvPr>
        </p:nvSpPr>
        <p:spPr>
          <a:xfrm>
            <a:off x="357900" y="2857499"/>
            <a:ext cx="8428200" cy="11343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Lembrando das propriedades das derivadas, temos que, para 𝞓</a:t>
            </a:r>
            <a:r>
              <a:rPr lang="pt-BR" sz="2200" i="1"/>
              <a:t>x</a:t>
            </a:r>
            <a:r>
              <a:rPr lang="pt-BR" sz="2200"/>
              <a:t> e 𝞓</a:t>
            </a:r>
            <a:r>
              <a:rPr lang="pt-BR" sz="2200" i="1"/>
              <a:t>y</a:t>
            </a:r>
            <a:r>
              <a:rPr lang="pt-BR" sz="2200"/>
              <a:t> pequenos, podemos usar as aproximações:  </a:t>
            </a:r>
            <a:endParaRPr sz="2200"/>
          </a:p>
        </p:txBody>
      </p:sp>
      <p:pic>
        <p:nvPicPr>
          <p:cNvPr id="170" name="Google Shape;170;p20"/>
          <p:cNvPicPr preferRelativeResize="0"/>
          <p:nvPr/>
        </p:nvPicPr>
        <p:blipFill>
          <a:blip r:embed="rId4">
            <a:alphaModFix/>
          </a:blip>
          <a:stretch>
            <a:fillRect/>
          </a:stretch>
        </p:blipFill>
        <p:spPr>
          <a:xfrm>
            <a:off x="1126675" y="4201175"/>
            <a:ext cx="2504912" cy="1134300"/>
          </a:xfrm>
          <a:prstGeom prst="rect">
            <a:avLst/>
          </a:prstGeom>
          <a:noFill/>
          <a:ln>
            <a:noFill/>
          </a:ln>
        </p:spPr>
      </p:pic>
      <p:pic>
        <p:nvPicPr>
          <p:cNvPr id="171" name="Google Shape;171;p20"/>
          <p:cNvPicPr preferRelativeResize="0"/>
          <p:nvPr/>
        </p:nvPicPr>
        <p:blipFill>
          <a:blip r:embed="rId5">
            <a:alphaModFix/>
          </a:blip>
          <a:stretch>
            <a:fillRect/>
          </a:stretch>
        </p:blipFill>
        <p:spPr>
          <a:xfrm>
            <a:off x="5306750" y="4228925"/>
            <a:ext cx="2382338" cy="107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10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78" name="Google Shape;178;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15</a:t>
            </a:fld>
            <a:endParaRPr/>
          </a:p>
        </p:txBody>
      </p:sp>
      <p:pic>
        <p:nvPicPr>
          <p:cNvPr id="179" name="Google Shape;179;p21"/>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80" name="Google Shape;180;p21"/>
          <p:cNvSpPr txBox="1">
            <a:spLocks noGrp="1"/>
          </p:cNvSpPr>
          <p:nvPr>
            <p:ph type="body" idx="1"/>
          </p:nvPr>
        </p:nvSpPr>
        <p:spPr>
          <a:xfrm>
            <a:off x="273550" y="1640101"/>
            <a:ext cx="8428200" cy="16359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Dessa forma, para construir nosso paralelogramo "aproximador" dos retalhos, tomamos dois vetores tangentes à superfície no ponto </a:t>
            </a:r>
            <a:r>
              <a:rPr lang="pt-BR" sz="2200" i="1"/>
              <a:t>P</a:t>
            </a:r>
            <a:r>
              <a:rPr lang="pt-BR" sz="2200" i="1" baseline="-25000"/>
              <a:t>ij</a:t>
            </a:r>
            <a:r>
              <a:rPr lang="pt-BR" sz="2200"/>
              <a:t>, dados por: </a:t>
            </a:r>
            <a:endParaRPr sz="2200"/>
          </a:p>
        </p:txBody>
      </p:sp>
      <p:pic>
        <p:nvPicPr>
          <p:cNvPr id="181" name="Google Shape;181;p21"/>
          <p:cNvPicPr preferRelativeResize="0"/>
          <p:nvPr/>
        </p:nvPicPr>
        <p:blipFill>
          <a:blip r:embed="rId4">
            <a:alphaModFix/>
          </a:blip>
          <a:stretch>
            <a:fillRect/>
          </a:stretch>
        </p:blipFill>
        <p:spPr>
          <a:xfrm>
            <a:off x="972625" y="3276000"/>
            <a:ext cx="2946225" cy="1146650"/>
          </a:xfrm>
          <a:prstGeom prst="rect">
            <a:avLst/>
          </a:prstGeom>
          <a:noFill/>
          <a:ln>
            <a:noFill/>
          </a:ln>
        </p:spPr>
      </p:pic>
      <p:pic>
        <p:nvPicPr>
          <p:cNvPr id="182" name="Google Shape;182;p21"/>
          <p:cNvPicPr preferRelativeResize="0"/>
          <p:nvPr/>
        </p:nvPicPr>
        <p:blipFill>
          <a:blip r:embed="rId5">
            <a:alphaModFix/>
          </a:blip>
          <a:stretch>
            <a:fillRect/>
          </a:stretch>
        </p:blipFill>
        <p:spPr>
          <a:xfrm>
            <a:off x="5172597" y="3276000"/>
            <a:ext cx="2946254" cy="114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1000"/>
                                        <p:tgtEl>
                                          <p:spTgt spid="181"/>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89" name="Google Shape;189;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16</a:t>
            </a:fld>
            <a:endParaRPr/>
          </a:p>
        </p:txBody>
      </p:sp>
      <p:pic>
        <p:nvPicPr>
          <p:cNvPr id="190" name="Google Shape;190;p22"/>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91" name="Google Shape;191;p22"/>
          <p:cNvSpPr txBox="1">
            <a:spLocks noGrp="1"/>
          </p:cNvSpPr>
          <p:nvPr>
            <p:ph type="body" idx="1"/>
          </p:nvPr>
        </p:nvSpPr>
        <p:spPr>
          <a:xfrm>
            <a:off x="273550" y="1640101"/>
            <a:ext cx="8428200" cy="16359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Multiplicando esses vetores por 𝞓</a:t>
            </a:r>
            <a:r>
              <a:rPr lang="pt-BR" sz="2200" i="1"/>
              <a:t>u</a:t>
            </a:r>
            <a:r>
              <a:rPr lang="pt-BR" sz="2200"/>
              <a:t> e 𝞓</a:t>
            </a:r>
            <a:r>
              <a:rPr lang="pt-BR" sz="2200" i="1"/>
              <a:t>v</a:t>
            </a:r>
            <a:r>
              <a:rPr lang="pt-BR" sz="2200"/>
              <a:t>, respectivamente, temos o paralelogramo que aproxima o retalho.  </a:t>
            </a:r>
            <a:endParaRPr sz="2200"/>
          </a:p>
        </p:txBody>
      </p:sp>
      <p:pic>
        <p:nvPicPr>
          <p:cNvPr id="192" name="Google Shape;192;p22"/>
          <p:cNvPicPr preferRelativeResize="0"/>
          <p:nvPr/>
        </p:nvPicPr>
        <p:blipFill>
          <a:blip r:embed="rId4">
            <a:alphaModFix/>
          </a:blip>
          <a:stretch>
            <a:fillRect/>
          </a:stretch>
        </p:blipFill>
        <p:spPr>
          <a:xfrm>
            <a:off x="372025" y="2857500"/>
            <a:ext cx="2258900" cy="879150"/>
          </a:xfrm>
          <a:prstGeom prst="rect">
            <a:avLst/>
          </a:prstGeom>
          <a:noFill/>
          <a:ln>
            <a:noFill/>
          </a:ln>
        </p:spPr>
      </p:pic>
      <p:pic>
        <p:nvPicPr>
          <p:cNvPr id="193" name="Google Shape;193;p22"/>
          <p:cNvPicPr preferRelativeResize="0"/>
          <p:nvPr/>
        </p:nvPicPr>
        <p:blipFill>
          <a:blip r:embed="rId5">
            <a:alphaModFix/>
          </a:blip>
          <a:stretch>
            <a:fillRect/>
          </a:stretch>
        </p:blipFill>
        <p:spPr>
          <a:xfrm>
            <a:off x="372025" y="4069018"/>
            <a:ext cx="2258900" cy="879132"/>
          </a:xfrm>
          <a:prstGeom prst="rect">
            <a:avLst/>
          </a:prstGeom>
          <a:noFill/>
          <a:ln>
            <a:noFill/>
          </a:ln>
        </p:spPr>
      </p:pic>
      <p:pic>
        <p:nvPicPr>
          <p:cNvPr id="194" name="Google Shape;194;p22"/>
          <p:cNvPicPr preferRelativeResize="0"/>
          <p:nvPr/>
        </p:nvPicPr>
        <p:blipFill>
          <a:blip r:embed="rId6">
            <a:alphaModFix/>
          </a:blip>
          <a:stretch>
            <a:fillRect/>
          </a:stretch>
        </p:blipFill>
        <p:spPr>
          <a:xfrm>
            <a:off x="3797462" y="2752400"/>
            <a:ext cx="3944087" cy="247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1000"/>
                                        <p:tgtEl>
                                          <p:spTgt spid="192"/>
                                        </p:tgtEl>
                                      </p:cBhvr>
                                    </p:animEffect>
                                  </p:childTnLst>
                                </p:cTn>
                              </p:par>
                              <p:par>
                                <p:cTn id="13" presetID="10"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animEffect transition="in" filter="fade">
                                      <p:cBhvr>
                                        <p:cTn id="15" dur="1000"/>
                                        <p:tgtEl>
                                          <p:spTgt spid="193"/>
                                        </p:tgtEl>
                                      </p:cBhvr>
                                    </p:animEffect>
                                  </p:childTnLst>
                                </p:cTn>
                              </p:par>
                              <p:par>
                                <p:cTn id="16" presetID="10" presetClass="entr" presetSubtype="0" fill="hold" nodeType="withEffect">
                                  <p:stCondLst>
                                    <p:cond delay="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357900" y="1391167"/>
            <a:ext cx="8428200" cy="325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pt-BR" sz="4000"/>
              <a:t>Aplicando a teoria:</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pt-BR" sz="4000"/>
              <a:t>O mapeamento de texturas</a:t>
            </a:r>
            <a:endParaRPr sz="4000"/>
          </a:p>
        </p:txBody>
      </p:sp>
      <p:sp>
        <p:nvSpPr>
          <p:cNvPr id="201" name="Google Shape;20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Texel</a:t>
            </a:r>
            <a:endParaRPr/>
          </a:p>
        </p:txBody>
      </p:sp>
      <p:sp>
        <p:nvSpPr>
          <p:cNvPr id="208" name="Google Shape;208;p24"/>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Um texel (texture element) é a unidade fundamental de uma textura.</a:t>
            </a:r>
            <a:endParaRPr/>
          </a:p>
          <a:p>
            <a:pPr marL="0" lvl="0" indent="0" algn="l" rtl="0">
              <a:spcBef>
                <a:spcPts val="400"/>
              </a:spcBef>
              <a:spcAft>
                <a:spcPts val="0"/>
              </a:spcAft>
              <a:buNone/>
            </a:pPr>
            <a:endParaRPr/>
          </a:p>
          <a:p>
            <a:pPr marL="0" lvl="0" indent="0" algn="l" rtl="0">
              <a:spcBef>
                <a:spcPts val="400"/>
              </a:spcBef>
              <a:spcAft>
                <a:spcPts val="0"/>
              </a:spcAft>
              <a:buNone/>
            </a:pPr>
            <a:r>
              <a:rPr lang="pt-BR"/>
              <a:t>O processo de renderização existe um mapeamento do texel para o pixel apropriado na imagem final.</a:t>
            </a:r>
            <a:endParaRPr/>
          </a:p>
        </p:txBody>
      </p:sp>
      <p:sp>
        <p:nvSpPr>
          <p:cNvPr id="209" name="Google Shape;209;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5"/>
          <p:cNvGrpSpPr/>
          <p:nvPr/>
        </p:nvGrpSpPr>
        <p:grpSpPr>
          <a:xfrm>
            <a:off x="3904420" y="530420"/>
            <a:ext cx="3119407" cy="2187546"/>
            <a:chOff x="3964320" y="556095"/>
            <a:chExt cx="3119407" cy="2187546"/>
          </a:xfrm>
        </p:grpSpPr>
        <p:sp>
          <p:nvSpPr>
            <p:cNvPr id="216" name="Google Shape;216;p25"/>
            <p:cNvSpPr/>
            <p:nvPr/>
          </p:nvSpPr>
          <p:spPr>
            <a:xfrm>
              <a:off x="3964320" y="556141"/>
              <a:ext cx="3119407" cy="2187432"/>
            </a:xfrm>
            <a:prstGeom prst="rect">
              <a:avLst/>
            </a:prstGeom>
            <a:solidFill>
              <a:srgbClr val="BCBE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25"/>
            <p:cNvPicPr preferRelativeResize="0"/>
            <p:nvPr/>
          </p:nvPicPr>
          <p:blipFill rotWithShape="1">
            <a:blip r:embed="rId3">
              <a:alphaModFix/>
            </a:blip>
            <a:srcRect t="29051" b="29051"/>
            <a:stretch/>
          </p:blipFill>
          <p:spPr>
            <a:xfrm>
              <a:off x="3971362" y="556095"/>
              <a:ext cx="3105344" cy="2187546"/>
            </a:xfrm>
            <a:prstGeom prst="rect">
              <a:avLst/>
            </a:prstGeom>
            <a:noFill/>
            <a:ln>
              <a:noFill/>
            </a:ln>
          </p:spPr>
        </p:pic>
      </p:grpSp>
      <p:grpSp>
        <p:nvGrpSpPr>
          <p:cNvPr id="218" name="Google Shape;218;p25"/>
          <p:cNvGrpSpPr/>
          <p:nvPr/>
        </p:nvGrpSpPr>
        <p:grpSpPr>
          <a:xfrm>
            <a:off x="4722557" y="3223300"/>
            <a:ext cx="3119471" cy="2187434"/>
            <a:chOff x="3302413" y="3072000"/>
            <a:chExt cx="3588074" cy="2394301"/>
          </a:xfrm>
        </p:grpSpPr>
        <p:sp>
          <p:nvSpPr>
            <p:cNvPr id="219" name="Google Shape;219;p25"/>
            <p:cNvSpPr/>
            <p:nvPr/>
          </p:nvSpPr>
          <p:spPr>
            <a:xfrm>
              <a:off x="3302438" y="3072000"/>
              <a:ext cx="3588000" cy="2394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5"/>
            <p:cNvPicPr preferRelativeResize="0"/>
            <p:nvPr/>
          </p:nvPicPr>
          <p:blipFill rotWithShape="1">
            <a:blip r:embed="rId4">
              <a:alphaModFix/>
            </a:blip>
            <a:srcRect t="28922" b="29372"/>
            <a:stretch/>
          </p:blipFill>
          <p:spPr>
            <a:xfrm>
              <a:off x="3302413" y="3072000"/>
              <a:ext cx="3588074" cy="2394301"/>
            </a:xfrm>
            <a:prstGeom prst="rect">
              <a:avLst/>
            </a:prstGeom>
            <a:noFill/>
            <a:ln>
              <a:noFill/>
            </a:ln>
          </p:spPr>
        </p:pic>
      </p:grpSp>
      <p:sp>
        <p:nvSpPr>
          <p:cNvPr id="221" name="Google Shape;221;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 que é texturizar</a:t>
            </a:r>
            <a:endParaRPr/>
          </a:p>
        </p:txBody>
      </p:sp>
      <p:sp>
        <p:nvSpPr>
          <p:cNvPr id="222" name="Google Shape;222;p25"/>
          <p:cNvSpPr txBox="1">
            <a:spLocks noGrp="1"/>
          </p:cNvSpPr>
          <p:nvPr>
            <p:ph type="body" idx="1"/>
          </p:nvPr>
        </p:nvSpPr>
        <p:spPr>
          <a:xfrm>
            <a:off x="771550" y="838975"/>
            <a:ext cx="2432700" cy="565200"/>
          </a:xfrm>
          <a:prstGeom prst="rect">
            <a:avLst/>
          </a:prstGeom>
        </p:spPr>
        <p:txBody>
          <a:bodyPr spcFirstLastPara="1" wrap="square" lIns="91425" tIns="45700" rIns="91425" bIns="45700" anchor="t" anchorCtr="0">
            <a:normAutofit fontScale="92500"/>
          </a:bodyPr>
          <a:lstStyle/>
          <a:p>
            <a:pPr marL="0" lvl="0" indent="0" algn="ctr" rtl="0">
              <a:spcBef>
                <a:spcPts val="400"/>
              </a:spcBef>
              <a:spcAft>
                <a:spcPts val="0"/>
              </a:spcAft>
              <a:buNone/>
            </a:pPr>
            <a:r>
              <a:rPr lang="pt-BR" sz="1300"/>
              <a:t>Textura (originária por exemplo de um JPG ou PNG)</a:t>
            </a:r>
            <a:endParaRPr sz="1300"/>
          </a:p>
        </p:txBody>
      </p:sp>
      <p:sp>
        <p:nvSpPr>
          <p:cNvPr id="223" name="Google Shape;223;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19</a:t>
            </a:fld>
            <a:endParaRPr/>
          </a:p>
        </p:txBody>
      </p:sp>
      <p:pic>
        <p:nvPicPr>
          <p:cNvPr id="224" name="Google Shape;224;p25"/>
          <p:cNvPicPr preferRelativeResize="0"/>
          <p:nvPr/>
        </p:nvPicPr>
        <p:blipFill>
          <a:blip r:embed="rId5">
            <a:alphaModFix/>
          </a:blip>
          <a:stretch>
            <a:fillRect/>
          </a:stretch>
        </p:blipFill>
        <p:spPr>
          <a:xfrm>
            <a:off x="790687" y="1292950"/>
            <a:ext cx="2394424" cy="2394424"/>
          </a:xfrm>
          <a:prstGeom prst="rect">
            <a:avLst/>
          </a:prstGeom>
          <a:noFill/>
          <a:ln>
            <a:noFill/>
          </a:ln>
        </p:spPr>
      </p:pic>
      <p:sp>
        <p:nvSpPr>
          <p:cNvPr id="225" name="Google Shape;225;p25"/>
          <p:cNvSpPr txBox="1">
            <a:spLocks noGrp="1"/>
          </p:cNvSpPr>
          <p:nvPr>
            <p:ph type="body" idx="1"/>
          </p:nvPr>
        </p:nvSpPr>
        <p:spPr>
          <a:xfrm>
            <a:off x="3904425" y="246250"/>
            <a:ext cx="3119400" cy="5652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pt-BR" sz="1200"/>
              <a:t>Geometria (composta por triângulos)</a:t>
            </a:r>
            <a:endParaRPr sz="1200"/>
          </a:p>
        </p:txBody>
      </p:sp>
      <p:sp>
        <p:nvSpPr>
          <p:cNvPr id="226" name="Google Shape;226;p25"/>
          <p:cNvSpPr txBox="1"/>
          <p:nvPr/>
        </p:nvSpPr>
        <p:spPr>
          <a:xfrm>
            <a:off x="7272075" y="1404175"/>
            <a:ext cx="1794900" cy="1108200"/>
          </a:xfrm>
          <a:prstGeom prst="rect">
            <a:avLst/>
          </a:prstGeom>
          <a:noFill/>
          <a:ln w="19050" cap="flat" cmpd="sng">
            <a:solidFill>
              <a:srgbClr val="76A5A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rPr>
              <a:t>vértices possuem suas coordenadas no espaço, mas também coordenadas de mapeamento de textura</a:t>
            </a:r>
            <a:endParaRPr/>
          </a:p>
        </p:txBody>
      </p:sp>
      <p:cxnSp>
        <p:nvCxnSpPr>
          <p:cNvPr id="227" name="Google Shape;227;p25"/>
          <p:cNvCxnSpPr>
            <a:stCxn id="226" idx="0"/>
          </p:cNvCxnSpPr>
          <p:nvPr/>
        </p:nvCxnSpPr>
        <p:spPr>
          <a:xfrm rot="5400000">
            <a:off x="7229475" y="711025"/>
            <a:ext cx="246900" cy="1633200"/>
          </a:xfrm>
          <a:prstGeom prst="curvedConnector4">
            <a:avLst>
              <a:gd name="adj1" fmla="val -96446"/>
              <a:gd name="adj2" fmla="val 77475"/>
            </a:avLst>
          </a:prstGeom>
          <a:noFill/>
          <a:ln w="19050" cap="flat" cmpd="sng">
            <a:solidFill>
              <a:srgbClr val="76A5AF"/>
            </a:solidFill>
            <a:prstDash val="solid"/>
            <a:round/>
            <a:headEnd type="none" w="med" len="med"/>
            <a:tailEnd type="stealth" w="med" len="med"/>
          </a:ln>
        </p:spPr>
      </p:cxnSp>
      <p:sp>
        <p:nvSpPr>
          <p:cNvPr id="228" name="Google Shape;228;p25"/>
          <p:cNvSpPr txBox="1"/>
          <p:nvPr/>
        </p:nvSpPr>
        <p:spPr>
          <a:xfrm>
            <a:off x="2001950" y="4148875"/>
            <a:ext cx="1976400" cy="923400"/>
          </a:xfrm>
          <a:prstGeom prst="rect">
            <a:avLst/>
          </a:prstGeom>
          <a:noFill/>
          <a:ln w="19050"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rPr>
              <a:t>Na rasterização, para definir o valor do pixel é necessário calcular a cor pela textura</a:t>
            </a:r>
            <a:endParaRPr/>
          </a:p>
        </p:txBody>
      </p:sp>
      <p:cxnSp>
        <p:nvCxnSpPr>
          <p:cNvPr id="229" name="Google Shape;229;p25"/>
          <p:cNvCxnSpPr>
            <a:stCxn id="228" idx="3"/>
          </p:cNvCxnSpPr>
          <p:nvPr/>
        </p:nvCxnSpPr>
        <p:spPr>
          <a:xfrm rot="10800000" flipH="1">
            <a:off x="3978350" y="4474375"/>
            <a:ext cx="1146300" cy="136200"/>
          </a:xfrm>
          <a:prstGeom prst="curvedConnector3">
            <a:avLst>
              <a:gd name="adj1" fmla="val 50000"/>
            </a:avLst>
          </a:prstGeom>
          <a:noFill/>
          <a:ln w="19050" cap="flat" cmpd="sng">
            <a:solidFill>
              <a:srgbClr val="6D9EEB"/>
            </a:solidFill>
            <a:prstDash val="solid"/>
            <a:round/>
            <a:headEnd type="none" w="med" len="med"/>
            <a:tailEnd type="stealth" w="med" len="med"/>
          </a:ln>
        </p:spPr>
      </p:cxnSp>
      <p:sp>
        <p:nvSpPr>
          <p:cNvPr id="230" name="Google Shape;230;p25"/>
          <p:cNvSpPr/>
          <p:nvPr/>
        </p:nvSpPr>
        <p:spPr>
          <a:xfrm>
            <a:off x="5441230" y="4397470"/>
            <a:ext cx="188100" cy="136200"/>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2744705" y="3163895"/>
            <a:ext cx="188100" cy="136200"/>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 name="Google Shape;232;p25"/>
          <p:cNvCxnSpPr>
            <a:stCxn id="231" idx="3"/>
            <a:endCxn id="230" idx="1"/>
          </p:cNvCxnSpPr>
          <p:nvPr/>
        </p:nvCxnSpPr>
        <p:spPr>
          <a:xfrm>
            <a:off x="2932805" y="3231995"/>
            <a:ext cx="2508300" cy="1233600"/>
          </a:xfrm>
          <a:prstGeom prst="straightConnector1">
            <a:avLst/>
          </a:prstGeom>
          <a:noFill/>
          <a:ln w="19050" cap="flat" cmpd="sng">
            <a:solidFill>
              <a:srgbClr val="674EA7"/>
            </a:solidFill>
            <a:prstDash val="solid"/>
            <a:round/>
            <a:headEnd type="none" w="med" len="med"/>
            <a:tailEnd type="triangl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57900" y="1391167"/>
            <a:ext cx="8428200" cy="325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pt-BR" sz="4000"/>
              <a:t>Introdução teórica</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pt-BR" sz="4000"/>
              <a:t>Superfícies parametrizadas</a:t>
            </a:r>
            <a:endParaRPr sz="4000"/>
          </a:p>
        </p:txBody>
      </p:sp>
      <p:sp>
        <p:nvSpPr>
          <p:cNvPr id="50" name="Google Shape;50;p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a:blip r:embed="rId3">
            <a:alphaModFix/>
          </a:blip>
          <a:stretch>
            <a:fillRect/>
          </a:stretch>
        </p:blipFill>
        <p:spPr>
          <a:xfrm>
            <a:off x="4809172" y="1929775"/>
            <a:ext cx="4023150" cy="2992825"/>
          </a:xfrm>
          <a:prstGeom prst="rect">
            <a:avLst/>
          </a:prstGeom>
          <a:noFill/>
          <a:ln>
            <a:noFill/>
          </a:ln>
        </p:spPr>
      </p:pic>
      <p:sp>
        <p:nvSpPr>
          <p:cNvPr id="239" name="Google Shape;239;p2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Amostrando Texturas (pontuais)</a:t>
            </a:r>
            <a:endParaRPr/>
          </a:p>
        </p:txBody>
      </p:sp>
      <p:sp>
        <p:nvSpPr>
          <p:cNvPr id="240" name="Google Shape;240;p26"/>
          <p:cNvSpPr txBox="1">
            <a:spLocks noGrp="1"/>
          </p:cNvSpPr>
          <p:nvPr>
            <p:ph type="body" idx="1"/>
          </p:nvPr>
        </p:nvSpPr>
        <p:spPr>
          <a:xfrm>
            <a:off x="546025" y="854750"/>
            <a:ext cx="3314400" cy="8199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pt-BR" sz="1600"/>
              <a:t>Na rasterização amostramos o centro do pixel</a:t>
            </a:r>
            <a:endParaRPr sz="1600"/>
          </a:p>
        </p:txBody>
      </p:sp>
      <p:sp>
        <p:nvSpPr>
          <p:cNvPr id="241" name="Google Shape;241;p2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20</a:t>
            </a:fld>
            <a:endParaRPr/>
          </a:p>
        </p:txBody>
      </p:sp>
      <p:pic>
        <p:nvPicPr>
          <p:cNvPr id="242" name="Google Shape;242;p26"/>
          <p:cNvPicPr preferRelativeResize="0"/>
          <p:nvPr/>
        </p:nvPicPr>
        <p:blipFill rotWithShape="1">
          <a:blip r:embed="rId4">
            <a:alphaModFix/>
          </a:blip>
          <a:srcRect/>
          <a:stretch/>
        </p:blipFill>
        <p:spPr>
          <a:xfrm>
            <a:off x="474899" y="1484788"/>
            <a:ext cx="3456657" cy="3167089"/>
          </a:xfrm>
          <a:prstGeom prst="rect">
            <a:avLst/>
          </a:prstGeom>
          <a:noFill/>
          <a:ln>
            <a:noFill/>
          </a:ln>
        </p:spPr>
      </p:pic>
      <p:sp>
        <p:nvSpPr>
          <p:cNvPr id="243" name="Google Shape;243;p26"/>
          <p:cNvSpPr txBox="1">
            <a:spLocks noGrp="1"/>
          </p:cNvSpPr>
          <p:nvPr>
            <p:ph type="body" idx="1"/>
          </p:nvPr>
        </p:nvSpPr>
        <p:spPr>
          <a:xfrm>
            <a:off x="4861100" y="1109875"/>
            <a:ext cx="3605100" cy="819900"/>
          </a:xfrm>
          <a:prstGeom prst="rect">
            <a:avLst/>
          </a:prstGeom>
        </p:spPr>
        <p:txBody>
          <a:bodyPr spcFirstLastPara="1" wrap="square" lIns="91425" tIns="45700" rIns="91425" bIns="45700" anchor="t" anchorCtr="0">
            <a:normAutofit fontScale="92500"/>
          </a:bodyPr>
          <a:lstStyle/>
          <a:p>
            <a:pPr marL="0" lvl="0" indent="0" algn="ctr" rtl="0">
              <a:lnSpc>
                <a:spcPct val="90000"/>
              </a:lnSpc>
              <a:spcBef>
                <a:spcPts val="400"/>
              </a:spcBef>
              <a:spcAft>
                <a:spcPts val="0"/>
              </a:spcAft>
              <a:buNone/>
            </a:pPr>
            <a:r>
              <a:rPr lang="pt-BR" sz="1600"/>
              <a:t>Podemos então descobrir as coordenadas de textura (u, v), selecionar a cor e aplicar no pixel</a:t>
            </a:r>
            <a:endParaRPr sz="1600"/>
          </a:p>
        </p:txBody>
      </p:sp>
      <p:cxnSp>
        <p:nvCxnSpPr>
          <p:cNvPr id="244" name="Google Shape;244;p26"/>
          <p:cNvCxnSpPr/>
          <p:nvPr/>
        </p:nvCxnSpPr>
        <p:spPr>
          <a:xfrm flipH="1">
            <a:off x="3105903" y="2829906"/>
            <a:ext cx="3381600" cy="102600"/>
          </a:xfrm>
          <a:prstGeom prst="curvedConnector3">
            <a:avLst>
              <a:gd name="adj1" fmla="val 50000"/>
            </a:avLst>
          </a:prstGeom>
          <a:noFill/>
          <a:ln w="28575" cap="flat" cmpd="sng">
            <a:solidFill>
              <a:srgbClr val="783F04"/>
            </a:solidFill>
            <a:prstDash val="solid"/>
            <a:round/>
            <a:headEnd type="oval"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10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page33image7264144"/>
          <p:cNvPicPr preferRelativeResize="0"/>
          <p:nvPr/>
        </p:nvPicPr>
        <p:blipFill rotWithShape="1">
          <a:blip r:embed="rId3">
            <a:alphaModFix/>
          </a:blip>
          <a:srcRect/>
          <a:stretch/>
        </p:blipFill>
        <p:spPr>
          <a:xfrm>
            <a:off x="4694548" y="924312"/>
            <a:ext cx="3629320" cy="3629320"/>
          </a:xfrm>
          <a:prstGeom prst="rect">
            <a:avLst/>
          </a:prstGeom>
          <a:noFill/>
          <a:ln>
            <a:noFill/>
          </a:ln>
        </p:spPr>
      </p:pic>
      <p:sp>
        <p:nvSpPr>
          <p:cNvPr id="251" name="Google Shape;251;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Amostrando Texturas (pontuais)</a:t>
            </a:r>
            <a:endParaRPr/>
          </a:p>
        </p:txBody>
      </p:sp>
      <p:sp>
        <p:nvSpPr>
          <p:cNvPr id="252" name="Google Shape;252;p27"/>
          <p:cNvSpPr txBox="1">
            <a:spLocks noGrp="1"/>
          </p:cNvSpPr>
          <p:nvPr>
            <p:ph type="body" idx="1"/>
          </p:nvPr>
        </p:nvSpPr>
        <p:spPr>
          <a:xfrm>
            <a:off x="762294" y="4588225"/>
            <a:ext cx="3687158" cy="86947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pt-BR" sz="1800"/>
              <a:t>Referência em Alta-resolução</a:t>
            </a:r>
            <a:endParaRPr/>
          </a:p>
          <a:p>
            <a:pPr marL="0" lvl="0" indent="0" algn="ctr" rtl="0">
              <a:spcBef>
                <a:spcPts val="240"/>
              </a:spcBef>
              <a:spcAft>
                <a:spcPts val="0"/>
              </a:spcAft>
              <a:buClr>
                <a:schemeClr val="dk1"/>
              </a:buClr>
              <a:buSzPts val="1200"/>
              <a:buNone/>
            </a:pPr>
            <a:r>
              <a:rPr lang="pt-BR" sz="1200"/>
              <a:t>imagem original em 1280x1280 pixels</a:t>
            </a:r>
            <a:endParaRPr/>
          </a:p>
        </p:txBody>
      </p:sp>
      <p:sp>
        <p:nvSpPr>
          <p:cNvPr id="253" name="Google Shape;253;p2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254" name="Google Shape;254;p27"/>
          <p:cNvSpPr txBox="1"/>
          <p:nvPr/>
        </p:nvSpPr>
        <p:spPr>
          <a:xfrm>
            <a:off x="4720729" y="4589369"/>
            <a:ext cx="3687158" cy="86947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800"/>
              <a:buFont typeface="Verdana"/>
              <a:buNone/>
            </a:pPr>
            <a:r>
              <a:rPr lang="pt-BR" sz="1800" b="0" i="0" u="none" strike="noStrike" cap="none">
                <a:solidFill>
                  <a:schemeClr val="dk1"/>
                </a:solidFill>
                <a:latin typeface="Verdana"/>
                <a:ea typeface="Verdana"/>
                <a:cs typeface="Verdana"/>
                <a:sym typeface="Verdana"/>
              </a:rPr>
              <a:t>Por amostragem (pontuais)</a:t>
            </a:r>
            <a:endParaRPr/>
          </a:p>
          <a:p>
            <a:pPr marL="0" marR="0" lvl="0" indent="0" algn="ctr" rtl="0">
              <a:spcBef>
                <a:spcPts val="240"/>
              </a:spcBef>
              <a:spcAft>
                <a:spcPts val="0"/>
              </a:spcAft>
              <a:buClr>
                <a:schemeClr val="dk1"/>
              </a:buClr>
              <a:buSzPts val="1200"/>
              <a:buFont typeface="Verdana"/>
              <a:buNone/>
            </a:pPr>
            <a:r>
              <a:rPr lang="pt-BR" sz="1200" b="0" i="0" u="none" strike="noStrike" cap="none">
                <a:solidFill>
                  <a:schemeClr val="dk1"/>
                </a:solidFill>
                <a:latin typeface="Verdana"/>
                <a:ea typeface="Verdana"/>
                <a:cs typeface="Verdana"/>
                <a:sym typeface="Verdana"/>
              </a:rPr>
              <a:t>256x256 pixels</a:t>
            </a:r>
            <a:endParaRPr/>
          </a:p>
        </p:txBody>
      </p:sp>
      <p:sp>
        <p:nvSpPr>
          <p:cNvPr id="255" name="Google Shape;255;p27"/>
          <p:cNvSpPr/>
          <p:nvPr/>
        </p:nvSpPr>
        <p:spPr>
          <a:xfrm>
            <a:off x="6161470" y="1579324"/>
            <a:ext cx="662361"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i="0" u="none" strike="noStrike" cap="none">
                <a:solidFill>
                  <a:schemeClr val="dk1"/>
                </a:solidFill>
                <a:latin typeface="Arial"/>
                <a:ea typeface="Arial"/>
                <a:cs typeface="Arial"/>
                <a:sym typeface="Arial"/>
              </a:rPr>
              <a:t>Moiré</a:t>
            </a:r>
            <a:endParaRPr/>
          </a:p>
        </p:txBody>
      </p:sp>
      <p:sp>
        <p:nvSpPr>
          <p:cNvPr id="256" name="Google Shape;256;p27"/>
          <p:cNvSpPr/>
          <p:nvPr/>
        </p:nvSpPr>
        <p:spPr>
          <a:xfrm>
            <a:off x="6028744" y="3702292"/>
            <a:ext cx="107112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Serrilhado</a:t>
            </a:r>
            <a:endParaRPr/>
          </a:p>
        </p:txBody>
      </p:sp>
      <p:pic>
        <p:nvPicPr>
          <p:cNvPr id="257" name="Google Shape;257;p27" descr="page44image7163136"/>
          <p:cNvPicPr preferRelativeResize="0"/>
          <p:nvPr/>
        </p:nvPicPr>
        <p:blipFill rotWithShape="1">
          <a:blip r:embed="rId4">
            <a:alphaModFix/>
          </a:blip>
          <a:srcRect/>
          <a:stretch/>
        </p:blipFill>
        <p:spPr>
          <a:xfrm>
            <a:off x="820132" y="924312"/>
            <a:ext cx="3629320" cy="3629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1000"/>
                                        <p:tgtEl>
                                          <p:spTgt spid="2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1000"/>
                                        <p:tgtEl>
                                          <p:spTgt spid="250"/>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10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5"/>
                                        </p:tgtEl>
                                        <p:attrNameLst>
                                          <p:attrName>style.visibility</p:attrName>
                                        </p:attrNameLst>
                                      </p:cBhvr>
                                      <p:to>
                                        <p:strVal val="visible"/>
                                      </p:to>
                                    </p:set>
                                    <p:animEffect transition="in" filter="fade">
                                      <p:cBhvr>
                                        <p:cTn id="23" dur="1000"/>
                                        <p:tgtEl>
                                          <p:spTgt spid="255"/>
                                        </p:tgtEl>
                                      </p:cBhvr>
                                    </p:animEffect>
                                  </p:childTnLst>
                                </p:cTn>
                              </p:par>
                              <p:par>
                                <p:cTn id="24" presetID="10" presetClass="entr" presetSubtype="0" fill="hold" nodeType="withEffect">
                                  <p:stCondLst>
                                    <p:cond delay="0"/>
                                  </p:stCondLst>
                                  <p:childTnLst>
                                    <p:set>
                                      <p:cBhvr>
                                        <p:cTn id="25" dur="1" fill="hold">
                                          <p:stCondLst>
                                            <p:cond delay="0"/>
                                          </p:stCondLst>
                                        </p:cTn>
                                        <p:tgtEl>
                                          <p:spTgt spid="256"/>
                                        </p:tgtEl>
                                        <p:attrNameLst>
                                          <p:attrName>style.visibility</p:attrName>
                                        </p:attrNameLst>
                                      </p:cBhvr>
                                      <p:to>
                                        <p:strVal val="visible"/>
                                      </p:to>
                                    </p:set>
                                    <p:animEffect transition="in" filter="fade">
                                      <p:cBhvr>
                                        <p:cTn id="26"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63" name="Google Shape;263;p2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264" name="Google Shape;264;p28"/>
          <p:cNvPicPr preferRelativeResize="0"/>
          <p:nvPr/>
        </p:nvPicPr>
        <p:blipFill rotWithShape="1">
          <a:blip r:embed="rId3">
            <a:alphaModFix/>
          </a:blip>
          <a:srcRect r="50843"/>
          <a:stretch/>
        </p:blipFill>
        <p:spPr>
          <a:xfrm>
            <a:off x="456520" y="629650"/>
            <a:ext cx="3960100" cy="4256300"/>
          </a:xfrm>
          <a:prstGeom prst="rect">
            <a:avLst/>
          </a:prstGeom>
          <a:noFill/>
          <a:ln>
            <a:noFill/>
          </a:ln>
        </p:spPr>
      </p:pic>
      <p:sp>
        <p:nvSpPr>
          <p:cNvPr id="265" name="Google Shape;265;p28"/>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66" name="Google Shape;266;p28"/>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67" name="Google Shape;267;p28"/>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Mapeamento 1:1</a:t>
            </a:r>
            <a:endParaRPr sz="1800">
              <a:solidFill>
                <a:schemeClr val="dk1"/>
              </a:solidFill>
              <a:latin typeface="Arial"/>
              <a:ea typeface="Arial"/>
              <a:cs typeface="Arial"/>
              <a:sym typeface="Arial"/>
            </a:endParaRPr>
          </a:p>
        </p:txBody>
      </p:sp>
      <p:sp>
        <p:nvSpPr>
          <p:cNvPr id="268" name="Google Shape;268;p28"/>
          <p:cNvSpPr/>
          <p:nvPr/>
        </p:nvSpPr>
        <p:spPr>
          <a:xfrm>
            <a:off x="526988" y="710700"/>
            <a:ext cx="3807000" cy="25332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rot="10800000">
            <a:off x="525825" y="710700"/>
            <a:ext cx="3807000" cy="25332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8"/>
          <p:cNvPicPr preferRelativeResize="0"/>
          <p:nvPr/>
        </p:nvPicPr>
        <p:blipFill rotWithShape="1">
          <a:blip r:embed="rId3">
            <a:alphaModFix/>
          </a:blip>
          <a:srcRect l="50843"/>
          <a:stretch/>
        </p:blipFill>
        <p:spPr>
          <a:xfrm>
            <a:off x="4614227" y="644375"/>
            <a:ext cx="3960100" cy="4256300"/>
          </a:xfrm>
          <a:prstGeom prst="rect">
            <a:avLst/>
          </a:prstGeom>
          <a:noFill/>
          <a:ln>
            <a:noFill/>
          </a:ln>
        </p:spPr>
      </p:pic>
      <p:sp>
        <p:nvSpPr>
          <p:cNvPr id="271" name="Google Shape;271;p28"/>
          <p:cNvSpPr/>
          <p:nvPr/>
        </p:nvSpPr>
        <p:spPr>
          <a:xfrm>
            <a:off x="1372206"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5528125"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8"/>
          <p:cNvCxnSpPr>
            <a:stCxn id="272" idx="1"/>
            <a:endCxn id="271" idx="3"/>
          </p:cNvCxnSpPr>
          <p:nvPr/>
        </p:nvCxnSpPr>
        <p:spPr>
          <a:xfrm flipH="1">
            <a:off x="1636225" y="1670000"/>
            <a:ext cx="3891900" cy="6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274" name="Google Shape;274;p28"/>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1000"/>
                                        <p:tgtEl>
                                          <p:spTgt spid="268"/>
                                        </p:tgtEl>
                                      </p:cBhvr>
                                    </p:animEffect>
                                  </p:childTnLst>
                                </p:cTn>
                              </p:par>
                              <p:par>
                                <p:cTn id="11" presetID="10" presetClass="entr" presetSubtype="0" fill="hold" nodeType="with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fade">
                                      <p:cBhvr>
                                        <p:cTn id="13" dur="1000"/>
                                        <p:tgtEl>
                                          <p:spTgt spid="2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000"/>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1000"/>
                                        <p:tgtEl>
                                          <p:spTgt spid="266"/>
                                        </p:tgtEl>
                                      </p:cBhvr>
                                    </p:animEffect>
                                  </p:childTnLst>
                                </p:cTn>
                              </p:par>
                              <p:par>
                                <p:cTn id="24" presetID="10" presetClass="entr" presetSubtype="0" fill="hold" nodeType="withEffect">
                                  <p:stCondLst>
                                    <p:cond delay="0"/>
                                  </p:stCondLst>
                                  <p:childTnLst>
                                    <p:set>
                                      <p:cBhvr>
                                        <p:cTn id="25" dur="1" fill="hold">
                                          <p:stCondLst>
                                            <p:cond delay="0"/>
                                          </p:stCondLst>
                                        </p:cTn>
                                        <p:tgtEl>
                                          <p:spTgt spid="270"/>
                                        </p:tgtEl>
                                        <p:attrNameLst>
                                          <p:attrName>style.visibility</p:attrName>
                                        </p:attrNameLst>
                                      </p:cBhvr>
                                      <p:to>
                                        <p:strVal val="visible"/>
                                      </p:to>
                                    </p:set>
                                    <p:animEffect transition="in" filter="fade">
                                      <p:cBhvr>
                                        <p:cTn id="26" dur="1000"/>
                                        <p:tgtEl>
                                          <p:spTgt spid="2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1"/>
                                        </p:tgtEl>
                                        <p:attrNameLst>
                                          <p:attrName>style.visibility</p:attrName>
                                        </p:attrNameLst>
                                      </p:cBhvr>
                                      <p:to>
                                        <p:strVal val="visible"/>
                                      </p:to>
                                    </p:set>
                                    <p:animEffect transition="in" filter="fade">
                                      <p:cBhvr>
                                        <p:cTn id="31" dur="1000"/>
                                        <p:tgtEl>
                                          <p:spTgt spid="271"/>
                                        </p:tgtEl>
                                      </p:cBhvr>
                                    </p:animEffect>
                                  </p:childTnLst>
                                </p:cTn>
                              </p:par>
                              <p:par>
                                <p:cTn id="32" presetID="10" presetClass="entr" presetSubtype="0" fill="hold" nodeType="with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fade">
                                      <p:cBhvr>
                                        <p:cTn id="34" dur="1000"/>
                                        <p:tgtEl>
                                          <p:spTgt spid="273"/>
                                        </p:tgtEl>
                                      </p:cBhvr>
                                    </p:animEffect>
                                  </p:childTnLst>
                                </p:cTn>
                              </p:par>
                              <p:par>
                                <p:cTn id="35" presetID="10" presetClass="entr" presetSubtype="0" fill="hold" nodeType="withEffect">
                                  <p:stCondLst>
                                    <p:cond delay="0"/>
                                  </p:stCondLst>
                                  <p:childTnLst>
                                    <p:set>
                                      <p:cBhvr>
                                        <p:cTn id="36" dur="1" fill="hold">
                                          <p:stCondLst>
                                            <p:cond delay="0"/>
                                          </p:stCondLst>
                                        </p:cTn>
                                        <p:tgtEl>
                                          <p:spTgt spid="272"/>
                                        </p:tgtEl>
                                        <p:attrNameLst>
                                          <p:attrName>style.visibility</p:attrName>
                                        </p:attrNameLst>
                                      </p:cBhvr>
                                      <p:to>
                                        <p:strVal val="visible"/>
                                      </p:to>
                                    </p:set>
                                    <p:animEffect transition="in" filter="fade">
                                      <p:cBhvr>
                                        <p:cTn id="37" dur="1000"/>
                                        <p:tgtEl>
                                          <p:spTgt spid="2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80" name="Google Shape;280;p2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pic>
        <p:nvPicPr>
          <p:cNvPr id="281" name="Google Shape;281;p29"/>
          <p:cNvPicPr preferRelativeResize="0"/>
          <p:nvPr/>
        </p:nvPicPr>
        <p:blipFill rotWithShape="1">
          <a:blip r:embed="rId3">
            <a:alphaModFix/>
          </a:blip>
          <a:srcRect/>
          <a:stretch/>
        </p:blipFill>
        <p:spPr>
          <a:xfrm>
            <a:off x="475013" y="643917"/>
            <a:ext cx="7994584" cy="4242024"/>
          </a:xfrm>
          <a:prstGeom prst="rect">
            <a:avLst/>
          </a:prstGeom>
          <a:noFill/>
          <a:ln>
            <a:noFill/>
          </a:ln>
        </p:spPr>
      </p:pic>
      <p:sp>
        <p:nvSpPr>
          <p:cNvPr id="282" name="Google Shape;282;p29"/>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83" name="Google Shape;283;p29"/>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84" name="Google Shape;284;p29"/>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Ampliado (magnified)</a:t>
            </a:r>
            <a:endParaRPr sz="1800">
              <a:solidFill>
                <a:schemeClr val="dk1"/>
              </a:solidFill>
              <a:latin typeface="Arial"/>
              <a:ea typeface="Arial"/>
              <a:cs typeface="Arial"/>
              <a:sym typeface="Arial"/>
            </a:endParaRPr>
          </a:p>
        </p:txBody>
      </p:sp>
      <p:sp>
        <p:nvSpPr>
          <p:cNvPr id="285" name="Google Shape;285;p29"/>
          <p:cNvSpPr/>
          <p:nvPr/>
        </p:nvSpPr>
        <p:spPr>
          <a:xfrm>
            <a:off x="1431721" y="976848"/>
            <a:ext cx="582900" cy="5160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474544"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9"/>
          <p:cNvCxnSpPr>
            <a:stCxn id="286" idx="1"/>
            <a:endCxn id="285" idx="3"/>
          </p:cNvCxnSpPr>
          <p:nvPr/>
        </p:nvCxnSpPr>
        <p:spPr>
          <a:xfrm rot="10800000">
            <a:off x="2014644" y="1234700"/>
            <a:ext cx="3459900" cy="4353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288" name="Google Shape;288;p29"/>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94" name="Google Shape;294;p3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sp>
        <p:nvSpPr>
          <p:cNvPr id="295" name="Google Shape;295;p30"/>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96" name="Google Shape;296;p30"/>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97" name="Google Shape;297;p30"/>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Reduzido (minified)</a:t>
            </a:r>
            <a:endParaRPr sz="1800">
              <a:solidFill>
                <a:schemeClr val="dk1"/>
              </a:solidFill>
              <a:latin typeface="Arial"/>
              <a:ea typeface="Arial"/>
              <a:cs typeface="Arial"/>
              <a:sym typeface="Arial"/>
            </a:endParaRPr>
          </a:p>
        </p:txBody>
      </p:sp>
      <p:pic>
        <p:nvPicPr>
          <p:cNvPr id="298" name="Google Shape;298;p30"/>
          <p:cNvPicPr preferRelativeResize="0"/>
          <p:nvPr/>
        </p:nvPicPr>
        <p:blipFill rotWithShape="1">
          <a:blip r:embed="rId3">
            <a:alphaModFix/>
          </a:blip>
          <a:srcRect/>
          <a:stretch/>
        </p:blipFill>
        <p:spPr>
          <a:xfrm>
            <a:off x="484439" y="647303"/>
            <a:ext cx="7994585" cy="4170296"/>
          </a:xfrm>
          <a:prstGeom prst="rect">
            <a:avLst/>
          </a:prstGeom>
          <a:noFill/>
          <a:ln>
            <a:noFill/>
          </a:ln>
        </p:spPr>
      </p:pic>
      <p:sp>
        <p:nvSpPr>
          <p:cNvPr id="299" name="Google Shape;299;p30"/>
          <p:cNvSpPr/>
          <p:nvPr/>
        </p:nvSpPr>
        <p:spPr>
          <a:xfrm>
            <a:off x="1899975" y="1726550"/>
            <a:ext cx="162000" cy="1434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5475348"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 name="Google Shape;301;p30"/>
          <p:cNvCxnSpPr>
            <a:stCxn id="300" idx="1"/>
            <a:endCxn id="299" idx="3"/>
          </p:cNvCxnSpPr>
          <p:nvPr/>
        </p:nvCxnSpPr>
        <p:spPr>
          <a:xfrm flipH="1">
            <a:off x="2061948" y="1670000"/>
            <a:ext cx="3413400" cy="1284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302" name="Google Shape;302;p30"/>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Amostragem das Texturas</a:t>
            </a:r>
            <a:endParaRPr/>
          </a:p>
        </p:txBody>
      </p:sp>
      <p:sp>
        <p:nvSpPr>
          <p:cNvPr id="308" name="Google Shape;308;p3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A frequência de amostragem no espaço da tela se traduz em uma frequência de amostragem no espaço de textura, determinado pela função de mapeamento.</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Em geral, essa frequência varia ao longo da cena dependendo das transformações geométricas, das transformações de visualização e da função de coordenada de textura.</a:t>
            </a:r>
            <a:endParaRPr/>
          </a:p>
        </p:txBody>
      </p:sp>
      <p:sp>
        <p:nvSpPr>
          <p:cNvPr id="309" name="Google Shape;309;p3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Área do Pixel na Tela x Área do Texel</a:t>
            </a:r>
            <a:endParaRPr/>
          </a:p>
        </p:txBody>
      </p:sp>
      <p:sp>
        <p:nvSpPr>
          <p:cNvPr id="315" name="Google Shape;315;p3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Tamanho de visualização ideal:</a:t>
            </a:r>
            <a:endParaRPr/>
          </a:p>
          <a:p>
            <a:pPr marL="342900" lvl="0" indent="-342900" algn="l" rtl="0">
              <a:spcBef>
                <a:spcPts val="400"/>
              </a:spcBef>
              <a:spcAft>
                <a:spcPts val="0"/>
              </a:spcAft>
              <a:buClr>
                <a:schemeClr val="dk1"/>
              </a:buClr>
              <a:buSzPts val="2000"/>
              <a:buFont typeface="Arial"/>
              <a:buChar char="•"/>
            </a:pPr>
            <a:r>
              <a:rPr lang="pt-BR"/>
              <a:t>Mapeamento 1:1 entre taxa de amostragem do pixel e taxa de amostragem do texel</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Quando ampliado (magnification)</a:t>
            </a:r>
            <a:endParaRPr/>
          </a:p>
          <a:p>
            <a:pPr marL="342900" lvl="0" indent="-342900" algn="l" rtl="0">
              <a:spcBef>
                <a:spcPts val="400"/>
              </a:spcBef>
              <a:spcAft>
                <a:spcPts val="0"/>
              </a:spcAft>
              <a:buClr>
                <a:schemeClr val="dk1"/>
              </a:buClr>
              <a:buSzPts val="2000"/>
              <a:buFont typeface="Arial"/>
              <a:buChar char="•"/>
            </a:pPr>
            <a:r>
              <a:rPr lang="pt-BR"/>
              <a:t>O mesmo texel vai influenciar vários pixels na tela</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Quando menor (minificação)</a:t>
            </a:r>
            <a:endParaRPr/>
          </a:p>
          <a:p>
            <a:pPr marL="342900" lvl="0" indent="-342900" algn="l" rtl="0">
              <a:spcBef>
                <a:spcPts val="400"/>
              </a:spcBef>
              <a:spcAft>
                <a:spcPts val="0"/>
              </a:spcAft>
              <a:buClr>
                <a:schemeClr val="dk1"/>
              </a:buClr>
              <a:buSzPts val="2000"/>
              <a:buFont typeface="Arial"/>
              <a:buChar char="•"/>
            </a:pPr>
            <a:r>
              <a:rPr lang="pt-BR"/>
              <a:t>Possibilidades de amostras de texels para cada pixel</a:t>
            </a:r>
            <a:endParaRPr/>
          </a:p>
          <a:p>
            <a:pPr marL="0" lvl="0" indent="0" algn="l" rtl="0">
              <a:spcBef>
                <a:spcPts val="480"/>
              </a:spcBef>
              <a:spcAft>
                <a:spcPts val="0"/>
              </a:spcAft>
              <a:buClr>
                <a:schemeClr val="dk1"/>
              </a:buClr>
              <a:buSzPts val="2400"/>
              <a:buFont typeface="Verdana"/>
              <a:buNone/>
            </a:pPr>
            <a:endParaRPr sz="2400"/>
          </a:p>
        </p:txBody>
      </p:sp>
      <p:sp>
        <p:nvSpPr>
          <p:cNvPr id="316" name="Google Shape;316;p3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Região (footprint) do Pixel na Textura</a:t>
            </a:r>
            <a:endParaRPr/>
          </a:p>
        </p:txBody>
      </p:sp>
      <p:pic>
        <p:nvPicPr>
          <p:cNvPr id="323" name="Google Shape;323;p33"/>
          <p:cNvPicPr preferRelativeResize="0"/>
          <p:nvPr/>
        </p:nvPicPr>
        <p:blipFill rotWithShape="1">
          <a:blip r:embed="rId3">
            <a:alphaModFix/>
          </a:blip>
          <a:srcRect/>
          <a:stretch/>
        </p:blipFill>
        <p:spPr>
          <a:xfrm>
            <a:off x="390548" y="987624"/>
            <a:ext cx="8428232" cy="3560926"/>
          </a:xfrm>
          <a:prstGeom prst="rect">
            <a:avLst/>
          </a:prstGeom>
          <a:noFill/>
          <a:ln>
            <a:noFill/>
          </a:ln>
        </p:spPr>
      </p:pic>
      <p:sp>
        <p:nvSpPr>
          <p:cNvPr id="324" name="Google Shape;324;p3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27</a:t>
            </a:fld>
            <a:endParaRPr/>
          </a:p>
        </p:txBody>
      </p:sp>
      <p:sp>
        <p:nvSpPr>
          <p:cNvPr id="325" name="Google Shape;325;p33"/>
          <p:cNvSpPr/>
          <p:nvPr/>
        </p:nvSpPr>
        <p:spPr>
          <a:xfrm>
            <a:off x="475013" y="4822144"/>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a:t>
            </a:r>
            <a:endParaRPr sz="1800">
              <a:solidFill>
                <a:schemeClr val="dk1"/>
              </a:solidFill>
              <a:latin typeface="Arial"/>
              <a:ea typeface="Arial"/>
              <a:cs typeface="Arial"/>
              <a:sym typeface="Arial"/>
            </a:endParaRPr>
          </a:p>
        </p:txBody>
      </p:sp>
      <p:sp>
        <p:nvSpPr>
          <p:cNvPr id="326" name="Google Shape;326;p33"/>
          <p:cNvSpPr/>
          <p:nvPr/>
        </p:nvSpPr>
        <p:spPr>
          <a:xfrm>
            <a:off x="4572000" y="4836882"/>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a:t>
            </a:r>
            <a:endParaRPr sz="1800">
              <a:solidFill>
                <a:schemeClr val="dk1"/>
              </a:solidFill>
              <a:latin typeface="Arial"/>
              <a:ea typeface="Arial"/>
              <a:cs typeface="Arial"/>
              <a:sym typeface="Arial"/>
            </a:endParaRPr>
          </a:p>
        </p:txBody>
      </p:sp>
      <p:sp>
        <p:nvSpPr>
          <p:cNvPr id="327" name="Google Shape;327;p33"/>
          <p:cNvSpPr txBox="1"/>
          <p:nvPr/>
        </p:nvSpPr>
        <p:spPr>
          <a:xfrm>
            <a:off x="3733886" y="4753316"/>
            <a:ext cx="591300" cy="1848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pt-BR" sz="1200" b="1">
                <a:solidFill>
                  <a:srgbClr val="B45F06"/>
                </a:solidFill>
              </a:rPr>
              <a:t>pixel</a:t>
            </a:r>
            <a:endParaRPr>
              <a:solidFill>
                <a:srgbClr val="B45F06"/>
              </a:solidFill>
            </a:endParaRPr>
          </a:p>
        </p:txBody>
      </p:sp>
      <p:cxnSp>
        <p:nvCxnSpPr>
          <p:cNvPr id="328" name="Google Shape;328;p33"/>
          <p:cNvCxnSpPr>
            <a:stCxn id="327" idx="0"/>
          </p:cNvCxnSpPr>
          <p:nvPr/>
        </p:nvCxnSpPr>
        <p:spPr>
          <a:xfrm rot="5400000" flipH="1">
            <a:off x="3323336" y="4047116"/>
            <a:ext cx="709500" cy="702900"/>
          </a:xfrm>
          <a:prstGeom prst="curvedConnector3">
            <a:avLst>
              <a:gd name="adj1" fmla="val 50000"/>
            </a:avLst>
          </a:prstGeom>
          <a:noFill/>
          <a:ln w="28575" cap="flat" cmpd="sng">
            <a:solidFill>
              <a:srgbClr val="B45F06"/>
            </a:solidFill>
            <a:prstDash val="solid"/>
            <a:round/>
            <a:headEnd type="none" w="med" len="med"/>
            <a:tailEnd type="triangle" w="med" len="med"/>
          </a:ln>
        </p:spPr>
      </p:cxn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Região (footprint) do Pixel na Textura</a:t>
            </a:r>
            <a:endParaRPr/>
          </a:p>
        </p:txBody>
      </p:sp>
      <p:sp>
        <p:nvSpPr>
          <p:cNvPr id="334" name="Google Shape;334;p3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pic>
        <p:nvPicPr>
          <p:cNvPr id="335" name="Google Shape;335;p34"/>
          <p:cNvPicPr preferRelativeResize="0"/>
          <p:nvPr/>
        </p:nvPicPr>
        <p:blipFill rotWithShape="1">
          <a:blip r:embed="rId3">
            <a:alphaModFix/>
          </a:blip>
          <a:srcRect/>
          <a:stretch/>
        </p:blipFill>
        <p:spPr>
          <a:xfrm>
            <a:off x="475012" y="850151"/>
            <a:ext cx="7820611" cy="456057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Casos podem ficar complicados</a:t>
            </a:r>
            <a:endParaRPr/>
          </a:p>
        </p:txBody>
      </p:sp>
      <p:sp>
        <p:nvSpPr>
          <p:cNvPr id="342" name="Google Shape;342;p35"/>
          <p:cNvSpPr txBox="1">
            <a:spLocks noGrp="1"/>
          </p:cNvSpPr>
          <p:nvPr>
            <p:ph type="body" idx="1"/>
          </p:nvPr>
        </p:nvSpPr>
        <p:spPr>
          <a:xfrm>
            <a:off x="313775" y="838975"/>
            <a:ext cx="5764200" cy="4496100"/>
          </a:xfrm>
          <a:prstGeom prst="rect">
            <a:avLst/>
          </a:prstGeom>
        </p:spPr>
        <p:txBody>
          <a:bodyPr spcFirstLastPara="1" wrap="square" lIns="91425" tIns="45700" rIns="91425" bIns="45700" anchor="t" anchorCtr="0">
            <a:normAutofit/>
          </a:bodyPr>
          <a:lstStyle/>
          <a:p>
            <a:pPr marL="0" lvl="0" indent="0" algn="l" rtl="0">
              <a:lnSpc>
                <a:spcPct val="80000"/>
              </a:lnSpc>
              <a:spcBef>
                <a:spcPts val="400"/>
              </a:spcBef>
              <a:spcAft>
                <a:spcPts val="0"/>
              </a:spcAft>
              <a:buClr>
                <a:schemeClr val="dk1"/>
              </a:buClr>
              <a:buSzPts val="1100"/>
              <a:buFont typeface="Arial"/>
              <a:buNone/>
            </a:pPr>
            <a:r>
              <a:rPr lang="pt-BR" sz="1600"/>
              <a:t>Desafio:</a:t>
            </a:r>
            <a:endParaRPr sz="1600"/>
          </a:p>
          <a:p>
            <a:pPr marL="0" lvl="0" indent="0" algn="l" rtl="0">
              <a:lnSpc>
                <a:spcPct val="80000"/>
              </a:lnSpc>
              <a:spcBef>
                <a:spcPts val="400"/>
              </a:spcBef>
              <a:spcAft>
                <a:spcPts val="0"/>
              </a:spcAft>
              <a:buNone/>
            </a:pPr>
            <a:r>
              <a:rPr lang="pt-BR" sz="1600"/>
              <a:t>- Muitos texels podem contribuir para o pixel</a:t>
            </a:r>
            <a:endParaRPr sz="1600"/>
          </a:p>
          <a:p>
            <a:pPr marL="0" lvl="0" indent="0" algn="l" rtl="0">
              <a:lnSpc>
                <a:spcPct val="80000"/>
              </a:lnSpc>
              <a:spcBef>
                <a:spcPts val="400"/>
              </a:spcBef>
              <a:spcAft>
                <a:spcPts val="0"/>
              </a:spcAft>
              <a:buClr>
                <a:schemeClr val="dk1"/>
              </a:buClr>
              <a:buSzPts val="1100"/>
              <a:buFont typeface="Arial"/>
              <a:buNone/>
            </a:pPr>
            <a:r>
              <a:rPr lang="pt-BR" sz="1600"/>
              <a:t>- Apenas a amostragem de um deles pode resultar em aliasing</a:t>
            </a:r>
            <a:endParaRPr sz="1600"/>
          </a:p>
          <a:p>
            <a:pPr marL="0" lvl="0" indent="0" algn="l" rtl="0">
              <a:lnSpc>
                <a:spcPct val="80000"/>
              </a:lnSpc>
              <a:spcBef>
                <a:spcPts val="400"/>
              </a:spcBef>
              <a:spcAft>
                <a:spcPts val="0"/>
              </a:spcAft>
              <a:buNone/>
            </a:pPr>
            <a:r>
              <a:rPr lang="pt-BR" sz="1600"/>
              <a:t>- A forma da "pegada" do pixel pode ser complexa</a:t>
            </a:r>
            <a:endParaRPr sz="1600"/>
          </a:p>
          <a:p>
            <a:pPr marL="0" lvl="0" indent="0" algn="l" rtl="0">
              <a:lnSpc>
                <a:spcPct val="80000"/>
              </a:lnSpc>
              <a:spcBef>
                <a:spcPts val="400"/>
              </a:spcBef>
              <a:spcAft>
                <a:spcPts val="0"/>
              </a:spcAft>
              <a:buClr>
                <a:schemeClr val="dk1"/>
              </a:buClr>
              <a:buSzPts val="1100"/>
              <a:buFont typeface="Arial"/>
              <a:buNone/>
            </a:pPr>
            <a:endParaRPr sz="1600"/>
          </a:p>
          <a:p>
            <a:pPr marL="0" lvl="0" indent="0" algn="l" rtl="0">
              <a:lnSpc>
                <a:spcPct val="80000"/>
              </a:lnSpc>
              <a:spcBef>
                <a:spcPts val="400"/>
              </a:spcBef>
              <a:spcAft>
                <a:spcPts val="0"/>
              </a:spcAft>
              <a:buClr>
                <a:schemeClr val="dk1"/>
              </a:buClr>
              <a:buSzPts val="1100"/>
              <a:buFont typeface="Arial"/>
              <a:buNone/>
            </a:pPr>
            <a:r>
              <a:rPr lang="pt-BR" sz="1600"/>
              <a:t>Uma solução que você já conhece: superamostragem</a:t>
            </a:r>
            <a:endParaRPr sz="1600"/>
          </a:p>
          <a:p>
            <a:pPr marL="0" lvl="0" indent="0" algn="l" rtl="0">
              <a:lnSpc>
                <a:spcPct val="80000"/>
              </a:lnSpc>
              <a:spcBef>
                <a:spcPts val="400"/>
              </a:spcBef>
              <a:spcAft>
                <a:spcPts val="0"/>
              </a:spcAft>
              <a:buNone/>
            </a:pPr>
            <a:r>
              <a:rPr lang="pt-BR" sz="1600"/>
              <a:t>- Fazendo a média de muitas amostras de textura por pixel.</a:t>
            </a:r>
            <a:endParaRPr sz="1600"/>
          </a:p>
        </p:txBody>
      </p:sp>
      <p:sp>
        <p:nvSpPr>
          <p:cNvPr id="343" name="Google Shape;343;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29</a:t>
            </a:fld>
            <a:endParaRPr/>
          </a:p>
        </p:txBody>
      </p:sp>
      <p:pic>
        <p:nvPicPr>
          <p:cNvPr id="344" name="Google Shape;344;p35"/>
          <p:cNvPicPr preferRelativeResize="0"/>
          <p:nvPr/>
        </p:nvPicPr>
        <p:blipFill>
          <a:blip r:embed="rId3">
            <a:alphaModFix/>
          </a:blip>
          <a:stretch>
            <a:fillRect/>
          </a:stretch>
        </p:blipFill>
        <p:spPr>
          <a:xfrm>
            <a:off x="6469300" y="671025"/>
            <a:ext cx="2217450" cy="3430500"/>
          </a:xfrm>
          <a:prstGeom prst="rect">
            <a:avLst/>
          </a:prstGeom>
          <a:noFill/>
          <a:ln>
            <a:noFill/>
          </a:ln>
        </p:spPr>
      </p:pic>
      <p:sp>
        <p:nvSpPr>
          <p:cNvPr id="345" name="Google Shape;345;p35"/>
          <p:cNvSpPr txBox="1"/>
          <p:nvPr/>
        </p:nvSpPr>
        <p:spPr>
          <a:xfrm>
            <a:off x="6078025" y="434035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t>Linhas vermelhas = limites dos pixels da tela</a:t>
            </a:r>
            <a:endParaRPr sz="1000"/>
          </a:p>
          <a:p>
            <a:pPr marL="0" lvl="0" indent="0" algn="l" rtl="0">
              <a:spcBef>
                <a:spcPts val="0"/>
              </a:spcBef>
              <a:spcAft>
                <a:spcPts val="0"/>
              </a:spcAft>
              <a:buNone/>
            </a:pPr>
            <a:r>
              <a:rPr lang="pt-BR" sz="1000"/>
              <a:t>Pontos vermelhos = ponto de amostragem do pixel</a:t>
            </a:r>
            <a:endParaRPr sz="1000"/>
          </a:p>
          <a:p>
            <a:pPr marL="0" lvl="0" indent="0" algn="l" rtl="0">
              <a:spcBef>
                <a:spcPts val="0"/>
              </a:spcBef>
              <a:spcAft>
                <a:spcPts val="0"/>
              </a:spcAft>
              <a:buNone/>
            </a:pPr>
            <a:r>
              <a:rPr lang="pt-BR" sz="1000"/>
              <a:t>Pontos cinza = centro o textel</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1000"/>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1000"/>
                                        <p:tgtEl>
                                          <p:spTgt spid="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1000"/>
                                        <p:tgtEl>
                                          <p:spTgt spid="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2">
                                            <p:txEl>
                                              <p:pRg st="3" end="3"/>
                                            </p:txEl>
                                          </p:spTgt>
                                        </p:tgtEl>
                                        <p:attrNameLst>
                                          <p:attrName>style.visibility</p:attrName>
                                        </p:attrNameLst>
                                      </p:cBhvr>
                                      <p:to>
                                        <p:strVal val="visible"/>
                                      </p:to>
                                    </p:set>
                                    <p:animEffect transition="in" filter="fade">
                                      <p:cBhvr>
                                        <p:cTn id="22" dur="1000"/>
                                        <p:tgtEl>
                                          <p:spTgt spid="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2">
                                            <p:txEl>
                                              <p:pRg st="4" end="4"/>
                                            </p:txEl>
                                          </p:spTgt>
                                        </p:tgtEl>
                                        <p:attrNameLst>
                                          <p:attrName>style.visibility</p:attrName>
                                        </p:attrNameLst>
                                      </p:cBhvr>
                                      <p:to>
                                        <p:strVal val="visible"/>
                                      </p:to>
                                    </p:set>
                                    <p:animEffect transition="in" filter="fade">
                                      <p:cBhvr>
                                        <p:cTn id="27" dur="1000"/>
                                        <p:tgtEl>
                                          <p:spTgt spid="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2">
                                            <p:txEl>
                                              <p:pRg st="5" end="5"/>
                                            </p:txEl>
                                          </p:spTgt>
                                        </p:tgtEl>
                                        <p:attrNameLst>
                                          <p:attrName>style.visibility</p:attrName>
                                        </p:attrNameLst>
                                      </p:cBhvr>
                                      <p:to>
                                        <p:strVal val="visible"/>
                                      </p:to>
                                    </p:set>
                                    <p:animEffect transition="in" filter="fade">
                                      <p:cBhvr>
                                        <p:cTn id="32" dur="1000"/>
                                        <p:tgtEl>
                                          <p:spTgt spid="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2">
                                            <p:txEl>
                                              <p:pRg st="6" end="6"/>
                                            </p:txEl>
                                          </p:spTgt>
                                        </p:tgtEl>
                                        <p:attrNameLst>
                                          <p:attrName>style.visibility</p:attrName>
                                        </p:attrNameLst>
                                      </p:cBhvr>
                                      <p:to>
                                        <p:strVal val="visible"/>
                                      </p:to>
                                    </p:set>
                                    <p:animEffect transition="in" filter="fade">
                                      <p:cBhvr>
                                        <p:cTn id="37" dur="1000"/>
                                        <p:tgtEl>
                                          <p:spTgt spid="3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Superfícies parametrizadas</a:t>
            </a:r>
            <a:endParaRPr/>
          </a:p>
        </p:txBody>
      </p:sp>
      <p:sp>
        <p:nvSpPr>
          <p:cNvPr id="57" name="Google Shape;57;p9"/>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Na espetacular disciplina de </a:t>
            </a:r>
            <a:r>
              <a:rPr lang="pt-BR" sz="2200" b="1">
                <a:solidFill>
                  <a:srgbClr val="0000FF"/>
                </a:solidFill>
              </a:rPr>
              <a:t>Matemática Multivariada</a:t>
            </a:r>
            <a:r>
              <a:rPr lang="pt-BR" sz="2200"/>
              <a:t>, vocês estudaram as curvas e superfícies parametrizadas. Vamos relembrar um pouco desse assunto, que servirá como base teórica para o estudo do mapeamento de texturas.  </a:t>
            </a:r>
            <a:endParaRPr sz="2200"/>
          </a:p>
        </p:txBody>
      </p:sp>
      <p:sp>
        <p:nvSpPr>
          <p:cNvPr id="58" name="Google Shape;58;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36" descr="page44image7162304"/>
          <p:cNvPicPr preferRelativeResize="0"/>
          <p:nvPr/>
        </p:nvPicPr>
        <p:blipFill rotWithShape="1">
          <a:blip r:embed="rId3">
            <a:alphaModFix/>
          </a:blip>
          <a:srcRect/>
          <a:stretch/>
        </p:blipFill>
        <p:spPr>
          <a:xfrm>
            <a:off x="4777404" y="943166"/>
            <a:ext cx="3629320" cy="3629320"/>
          </a:xfrm>
          <a:prstGeom prst="rect">
            <a:avLst/>
          </a:prstGeom>
          <a:noFill/>
          <a:ln>
            <a:noFill/>
          </a:ln>
        </p:spPr>
      </p:pic>
      <p:sp>
        <p:nvSpPr>
          <p:cNvPr id="352" name="Google Shape;352;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Superamostragem removerá os artefatos?</a:t>
            </a:r>
            <a:endParaRPr/>
          </a:p>
        </p:txBody>
      </p:sp>
      <p:sp>
        <p:nvSpPr>
          <p:cNvPr id="353" name="Google Shape;353;p36"/>
          <p:cNvSpPr txBox="1">
            <a:spLocks noGrp="1"/>
          </p:cNvSpPr>
          <p:nvPr>
            <p:ph type="body" idx="1"/>
          </p:nvPr>
        </p:nvSpPr>
        <p:spPr>
          <a:xfrm>
            <a:off x="762294" y="4588225"/>
            <a:ext cx="3687158" cy="86947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pt-BR" sz="1800"/>
              <a:t>Referência em Alta-resolução</a:t>
            </a:r>
            <a:endParaRPr/>
          </a:p>
        </p:txBody>
      </p:sp>
      <p:sp>
        <p:nvSpPr>
          <p:cNvPr id="354" name="Google Shape;354;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355" name="Google Shape;355;p36"/>
          <p:cNvSpPr txBox="1"/>
          <p:nvPr/>
        </p:nvSpPr>
        <p:spPr>
          <a:xfrm>
            <a:off x="4720729" y="4589369"/>
            <a:ext cx="3687158" cy="86947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800"/>
              <a:buFont typeface="Verdana"/>
              <a:buNone/>
            </a:pPr>
            <a:r>
              <a:rPr lang="pt-BR" sz="1800" b="0">
                <a:solidFill>
                  <a:schemeClr val="dk1"/>
                </a:solidFill>
                <a:latin typeface="Verdana"/>
                <a:ea typeface="Verdana"/>
                <a:cs typeface="Verdana"/>
                <a:sym typeface="Verdana"/>
              </a:rPr>
              <a:t>Superamostragem 512x</a:t>
            </a:r>
            <a:endParaRPr/>
          </a:p>
        </p:txBody>
      </p:sp>
      <p:pic>
        <p:nvPicPr>
          <p:cNvPr id="356" name="Google Shape;356;p36" descr="page44image7163136"/>
          <p:cNvPicPr preferRelativeResize="0"/>
          <p:nvPr/>
        </p:nvPicPr>
        <p:blipFill rotWithShape="1">
          <a:blip r:embed="rId4">
            <a:alphaModFix/>
          </a:blip>
          <a:srcRect/>
          <a:stretch/>
        </p:blipFill>
        <p:spPr>
          <a:xfrm>
            <a:off x="820132" y="943166"/>
            <a:ext cx="3629320" cy="3629320"/>
          </a:xfrm>
          <a:prstGeom prst="rect">
            <a:avLst/>
          </a:prstGeom>
          <a:noFill/>
          <a:ln>
            <a:noFill/>
          </a:ln>
        </p:spPr>
      </p:pic>
      <p:sp>
        <p:nvSpPr>
          <p:cNvPr id="357" name="Google Shape;357;p36"/>
          <p:cNvSpPr/>
          <p:nvPr/>
        </p:nvSpPr>
        <p:spPr>
          <a:xfrm>
            <a:off x="5483561" y="3119401"/>
            <a:ext cx="2598788"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Alta qualidade, mas custoso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63" name="Google Shape;363;p37"/>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Se deseja obter uma amostra do valor de textura f(x, y) no ponto vermelho</a:t>
            </a:r>
            <a:endParaRPr/>
          </a:p>
          <a:p>
            <a:pPr marL="0" lvl="0" indent="0" algn="l" rtl="0">
              <a:spcBef>
                <a:spcPts val="440"/>
              </a:spcBef>
              <a:spcAft>
                <a:spcPts val="0"/>
              </a:spcAft>
              <a:buClr>
                <a:schemeClr val="dk1"/>
              </a:buClr>
              <a:buSzPts val="2200"/>
              <a:buFont typeface="Verdana"/>
              <a:buNone/>
            </a:pPr>
            <a:endParaRPr sz="2200"/>
          </a:p>
          <a:p>
            <a:pPr marL="0" lvl="0" indent="0" algn="l" rtl="0">
              <a:spcBef>
                <a:spcPts val="440"/>
              </a:spcBef>
              <a:spcAft>
                <a:spcPts val="0"/>
              </a:spcAft>
              <a:buClr>
                <a:schemeClr val="dk1"/>
              </a:buClr>
              <a:buSzPts val="2200"/>
              <a:buFont typeface="Verdana"/>
              <a:buNone/>
            </a:pPr>
            <a:endParaRPr sz="2200"/>
          </a:p>
          <a:p>
            <a:pPr marL="0" lvl="0" indent="0" algn="l" rtl="0">
              <a:spcBef>
                <a:spcPts val="440"/>
              </a:spcBef>
              <a:spcAft>
                <a:spcPts val="0"/>
              </a:spcAft>
              <a:buClr>
                <a:schemeClr val="dk1"/>
              </a:buClr>
              <a:buSzPts val="2200"/>
              <a:buFont typeface="Verdana"/>
              <a:buNone/>
            </a:pPr>
            <a:r>
              <a:rPr lang="pt-BR" sz="1700"/>
              <a:t>Pontos pretos indicam locais de amostra de textura</a:t>
            </a:r>
            <a:endParaRPr sz="1500"/>
          </a:p>
        </p:txBody>
      </p:sp>
      <p:sp>
        <p:nvSpPr>
          <p:cNvPr id="364" name="Google Shape;364;p3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pic>
        <p:nvPicPr>
          <p:cNvPr id="365" name="Google Shape;365;p37"/>
          <p:cNvPicPr preferRelativeResize="0"/>
          <p:nvPr/>
        </p:nvPicPr>
        <p:blipFill rotWithShape="1">
          <a:blip r:embed="rId3">
            <a:alphaModFix/>
          </a:blip>
          <a:srcRect/>
          <a:stretch/>
        </p:blipFill>
        <p:spPr>
          <a:xfrm>
            <a:off x="237505" y="856386"/>
            <a:ext cx="4796831" cy="448677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71" name="Google Shape;371;p38"/>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Pegue os 4 locais de amostra mais próximos, com valores de textura conforme rotulados.</a:t>
            </a:r>
            <a:endParaRPr/>
          </a:p>
        </p:txBody>
      </p:sp>
      <p:sp>
        <p:nvSpPr>
          <p:cNvPr id="372" name="Google Shape;372;p3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pic>
        <p:nvPicPr>
          <p:cNvPr id="373" name="Google Shape;373;p38"/>
          <p:cNvPicPr preferRelativeResize="0"/>
          <p:nvPr/>
        </p:nvPicPr>
        <p:blipFill rotWithShape="1">
          <a:blip r:embed="rId3">
            <a:alphaModFix/>
          </a:blip>
          <a:srcRect/>
          <a:stretch/>
        </p:blipFill>
        <p:spPr>
          <a:xfrm>
            <a:off x="278600" y="977247"/>
            <a:ext cx="4236480" cy="427284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79" name="Google Shape;379;p39"/>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pegue os deslocamentos fracionários (s,t)</a:t>
            </a:r>
            <a:endParaRPr/>
          </a:p>
        </p:txBody>
      </p:sp>
      <p:sp>
        <p:nvSpPr>
          <p:cNvPr id="380" name="Google Shape;380;p3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81" name="Google Shape;381;p39"/>
          <p:cNvPicPr preferRelativeResize="0"/>
          <p:nvPr/>
        </p:nvPicPr>
        <p:blipFill rotWithShape="1">
          <a:blip r:embed="rId3">
            <a:alphaModFix/>
          </a:blip>
          <a:srcRect/>
          <a:stretch/>
        </p:blipFill>
        <p:spPr>
          <a:xfrm>
            <a:off x="84172" y="965660"/>
            <a:ext cx="4430908" cy="4284432"/>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88" name="Google Shape;388;p4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34</a:t>
            </a:fld>
            <a:endParaRPr/>
          </a:p>
        </p:txBody>
      </p:sp>
      <p:pic>
        <p:nvPicPr>
          <p:cNvPr id="389" name="Google Shape;389;p40"/>
          <p:cNvPicPr preferRelativeResize="0"/>
          <p:nvPr/>
        </p:nvPicPr>
        <p:blipFill rotWithShape="1">
          <a:blip r:embed="rId3">
            <a:alphaModFix/>
          </a:blip>
          <a:srcRect/>
          <a:stretch/>
        </p:blipFill>
        <p:spPr>
          <a:xfrm>
            <a:off x="84172" y="965660"/>
            <a:ext cx="4430908" cy="4284432"/>
          </a:xfrm>
          <a:prstGeom prst="rect">
            <a:avLst/>
          </a:prstGeom>
          <a:noFill/>
          <a:ln>
            <a:noFill/>
          </a:ln>
        </p:spPr>
      </p:pic>
      <p:sp>
        <p:nvSpPr>
          <p:cNvPr id="390" name="Google Shape;390;p40"/>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Exemplo: 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p:txBody>
      </p:sp>
      <p:pic>
        <p:nvPicPr>
          <p:cNvPr id="391" name="Google Shape;391;p40"/>
          <p:cNvPicPr preferRelativeResize="0"/>
          <p:nvPr/>
        </p:nvPicPr>
        <p:blipFill rotWithShape="1">
          <a:blip r:embed="rId4">
            <a:alphaModFix/>
          </a:blip>
          <a:srcRect/>
          <a:stretch/>
        </p:blipFill>
        <p:spPr>
          <a:xfrm>
            <a:off x="4763499" y="1261293"/>
            <a:ext cx="3824498" cy="341473"/>
          </a:xfrm>
          <a:prstGeom prst="rect">
            <a:avLst/>
          </a:prstGeom>
          <a:noFill/>
          <a:ln>
            <a:noFill/>
          </a:ln>
        </p:spPr>
      </p:pic>
      <p:cxnSp>
        <p:nvCxnSpPr>
          <p:cNvPr id="392" name="Google Shape;392;p40"/>
          <p:cNvCxnSpPr/>
          <p:nvPr/>
        </p:nvCxnSpPr>
        <p:spPr>
          <a:xfrm>
            <a:off x="5047844" y="2275840"/>
            <a:ext cx="3464560" cy="0"/>
          </a:xfrm>
          <a:prstGeom prst="straightConnector1">
            <a:avLst/>
          </a:prstGeom>
          <a:noFill/>
          <a:ln w="28575" cap="flat" cmpd="sng">
            <a:solidFill>
              <a:schemeClr val="dk1"/>
            </a:solidFill>
            <a:prstDash val="solid"/>
            <a:round/>
            <a:headEnd type="none" w="sm" len="sm"/>
            <a:tailEnd type="none" w="sm" len="sm"/>
          </a:ln>
        </p:spPr>
      </p:cxnSp>
      <p:cxnSp>
        <p:nvCxnSpPr>
          <p:cNvPr id="393" name="Google Shape;393;p40"/>
          <p:cNvCxnSpPr/>
          <p:nvPr/>
        </p:nvCxnSpPr>
        <p:spPr>
          <a:xfrm>
            <a:off x="5354320" y="2194560"/>
            <a:ext cx="0" cy="162560"/>
          </a:xfrm>
          <a:prstGeom prst="straightConnector1">
            <a:avLst/>
          </a:prstGeom>
          <a:noFill/>
          <a:ln w="19050" cap="flat" cmpd="sng">
            <a:solidFill>
              <a:schemeClr val="dk1"/>
            </a:solidFill>
            <a:prstDash val="solid"/>
            <a:round/>
            <a:headEnd type="none" w="sm" len="sm"/>
            <a:tailEnd type="none" w="sm" len="sm"/>
          </a:ln>
        </p:spPr>
      </p:cxnSp>
      <p:cxnSp>
        <p:nvCxnSpPr>
          <p:cNvPr id="394" name="Google Shape;394;p40"/>
          <p:cNvCxnSpPr/>
          <p:nvPr/>
        </p:nvCxnSpPr>
        <p:spPr>
          <a:xfrm>
            <a:off x="8219440" y="2194560"/>
            <a:ext cx="0" cy="162560"/>
          </a:xfrm>
          <a:prstGeom prst="straightConnector1">
            <a:avLst/>
          </a:prstGeom>
          <a:noFill/>
          <a:ln w="19050" cap="flat" cmpd="sng">
            <a:solidFill>
              <a:schemeClr val="dk1"/>
            </a:solidFill>
            <a:prstDash val="solid"/>
            <a:round/>
            <a:headEnd type="none" w="sm" len="sm"/>
            <a:tailEnd type="none" w="sm" len="sm"/>
          </a:ln>
        </p:spPr>
      </p:cxnSp>
      <p:sp>
        <p:nvSpPr>
          <p:cNvPr id="395" name="Google Shape;395;p40"/>
          <p:cNvSpPr/>
          <p:nvPr/>
        </p:nvSpPr>
        <p:spPr>
          <a:xfrm>
            <a:off x="5151380" y="2296160"/>
            <a:ext cx="4154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v</a:t>
            </a:r>
            <a:r>
              <a:rPr lang="pt-BR" sz="1800" i="1" baseline="-25000">
                <a:solidFill>
                  <a:schemeClr val="dk1"/>
                </a:solidFill>
                <a:latin typeface="Arial"/>
                <a:ea typeface="Arial"/>
                <a:cs typeface="Arial"/>
                <a:sym typeface="Arial"/>
              </a:rPr>
              <a:t>0</a:t>
            </a:r>
            <a:endParaRPr/>
          </a:p>
        </p:txBody>
      </p:sp>
      <p:sp>
        <p:nvSpPr>
          <p:cNvPr id="396" name="Google Shape;396;p40"/>
          <p:cNvSpPr/>
          <p:nvPr/>
        </p:nvSpPr>
        <p:spPr>
          <a:xfrm>
            <a:off x="7995436" y="2270104"/>
            <a:ext cx="396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v</a:t>
            </a:r>
            <a:r>
              <a:rPr lang="pt-BR" sz="1800" i="1" baseline="-25000">
                <a:solidFill>
                  <a:schemeClr val="dk1"/>
                </a:solidFill>
                <a:latin typeface="Arial"/>
                <a:ea typeface="Arial"/>
                <a:cs typeface="Arial"/>
                <a:sym typeface="Arial"/>
              </a:rPr>
              <a:t>1</a:t>
            </a:r>
            <a:endParaRPr/>
          </a:p>
        </p:txBody>
      </p:sp>
      <p:sp>
        <p:nvSpPr>
          <p:cNvPr id="397" name="Google Shape;397;p40"/>
          <p:cNvSpPr/>
          <p:nvPr/>
        </p:nvSpPr>
        <p:spPr>
          <a:xfrm>
            <a:off x="7068108" y="2296160"/>
            <a:ext cx="31130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x</a:t>
            </a:r>
            <a:endParaRPr sz="1800" i="1" baseline="-25000">
              <a:solidFill>
                <a:schemeClr val="dk1"/>
              </a:solidFill>
              <a:latin typeface="Arial"/>
              <a:ea typeface="Arial"/>
              <a:cs typeface="Arial"/>
              <a:sym typeface="Arial"/>
            </a:endParaRPr>
          </a:p>
        </p:txBody>
      </p:sp>
      <p:cxnSp>
        <p:nvCxnSpPr>
          <p:cNvPr id="398" name="Google Shape;398;p40"/>
          <p:cNvCxnSpPr/>
          <p:nvPr/>
        </p:nvCxnSpPr>
        <p:spPr>
          <a:xfrm>
            <a:off x="7223760" y="2198984"/>
            <a:ext cx="0" cy="162560"/>
          </a:xfrm>
          <a:prstGeom prst="straightConnector1">
            <a:avLst/>
          </a:prstGeom>
          <a:noFill/>
          <a:ln w="19050" cap="flat" cmpd="sng">
            <a:solidFill>
              <a:schemeClr val="dk1"/>
            </a:solidFill>
            <a:prstDash val="solid"/>
            <a:round/>
            <a:headEnd type="none" w="sm" len="sm"/>
            <a:tailEnd type="none" w="sm" len="sm"/>
          </a:ln>
        </p:spPr>
      </p:cxnSp>
      <p:cxnSp>
        <p:nvCxnSpPr>
          <p:cNvPr id="399" name="Google Shape;399;p40"/>
          <p:cNvCxnSpPr/>
          <p:nvPr/>
        </p:nvCxnSpPr>
        <p:spPr>
          <a:xfrm>
            <a:off x="5604690" y="2707918"/>
            <a:ext cx="1574018" cy="0"/>
          </a:xfrm>
          <a:prstGeom prst="straightConnector1">
            <a:avLst/>
          </a:prstGeom>
          <a:noFill/>
          <a:ln w="19050" cap="flat" cmpd="sng">
            <a:solidFill>
              <a:schemeClr val="dk1"/>
            </a:solidFill>
            <a:prstDash val="dash"/>
            <a:round/>
            <a:headEnd type="none" w="sm" len="sm"/>
            <a:tailEnd type="triangle" w="med" len="med"/>
          </a:ln>
        </p:spPr>
      </p:cxnSp>
      <p:sp>
        <p:nvSpPr>
          <p:cNvPr id="400" name="Google Shape;400;p40"/>
          <p:cNvSpPr/>
          <p:nvPr/>
        </p:nvSpPr>
        <p:spPr>
          <a:xfrm>
            <a:off x="6235339" y="2975400"/>
            <a:ext cx="17600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x </a:t>
            </a:r>
            <a:r>
              <a:rPr lang="pt-BR" sz="1800">
                <a:solidFill>
                  <a:schemeClr val="dk1"/>
                </a:solidFill>
                <a:latin typeface="Arial"/>
                <a:ea typeface="Arial"/>
                <a:cs typeface="Arial"/>
                <a:sym typeface="Arial"/>
              </a:rPr>
              <a:t>varia de 0 a 1</a:t>
            </a:r>
            <a:endParaRPr sz="1800" baseline="-25000">
              <a:solidFill>
                <a:schemeClr val="dk1"/>
              </a:solidFill>
              <a:latin typeface="Arial"/>
              <a:ea typeface="Arial"/>
              <a:cs typeface="Arial"/>
              <a:sym typeface="Aria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406" name="Google Shape;406;p41"/>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Interpolações Intermediárias (horizontal)</a:t>
            </a:r>
            <a:endParaRPr/>
          </a:p>
        </p:txBody>
      </p:sp>
      <p:sp>
        <p:nvSpPr>
          <p:cNvPr id="407" name="Google Shape;407;p4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35</a:t>
            </a:fld>
            <a:endParaRPr/>
          </a:p>
        </p:txBody>
      </p:sp>
      <p:pic>
        <p:nvPicPr>
          <p:cNvPr id="408" name="Google Shape;408;p41"/>
          <p:cNvPicPr preferRelativeResize="0"/>
          <p:nvPr/>
        </p:nvPicPr>
        <p:blipFill rotWithShape="1">
          <a:blip r:embed="rId3">
            <a:alphaModFix/>
          </a:blip>
          <a:srcRect/>
          <a:stretch/>
        </p:blipFill>
        <p:spPr>
          <a:xfrm>
            <a:off x="4763499" y="1261293"/>
            <a:ext cx="3824498" cy="341473"/>
          </a:xfrm>
          <a:prstGeom prst="rect">
            <a:avLst/>
          </a:prstGeom>
          <a:noFill/>
          <a:ln>
            <a:noFill/>
          </a:ln>
        </p:spPr>
      </p:pic>
      <p:pic>
        <p:nvPicPr>
          <p:cNvPr id="409" name="Google Shape;409;p41"/>
          <p:cNvPicPr preferRelativeResize="0"/>
          <p:nvPr/>
        </p:nvPicPr>
        <p:blipFill rotWithShape="1">
          <a:blip r:embed="rId4">
            <a:alphaModFix/>
          </a:blip>
          <a:srcRect l="2704" t="1967" b="2072"/>
          <a:stretch/>
        </p:blipFill>
        <p:spPr>
          <a:xfrm>
            <a:off x="150550" y="580550"/>
            <a:ext cx="4431725" cy="5090775"/>
          </a:xfrm>
          <a:prstGeom prst="rect">
            <a:avLst/>
          </a:prstGeom>
          <a:noFill/>
          <a:ln>
            <a:noFill/>
          </a:ln>
        </p:spPr>
      </p:pic>
      <p:pic>
        <p:nvPicPr>
          <p:cNvPr id="410" name="Google Shape;410;p41"/>
          <p:cNvPicPr preferRelativeResize="0"/>
          <p:nvPr/>
        </p:nvPicPr>
        <p:blipFill rotWithShape="1">
          <a:blip r:embed="rId5">
            <a:alphaModFix/>
          </a:blip>
          <a:srcRect/>
          <a:stretch/>
        </p:blipFill>
        <p:spPr>
          <a:xfrm>
            <a:off x="4763499" y="2543923"/>
            <a:ext cx="2973887" cy="90819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416" name="Google Shape;416;p42"/>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Interpolações Intermediárias (horizontal)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Interpolação Final (vertical)</a:t>
            </a:r>
            <a:endParaRPr/>
          </a:p>
        </p:txBody>
      </p:sp>
      <p:sp>
        <p:nvSpPr>
          <p:cNvPr id="417" name="Google Shape;417;p4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36</a:t>
            </a:fld>
            <a:endParaRPr/>
          </a:p>
        </p:txBody>
      </p:sp>
      <p:pic>
        <p:nvPicPr>
          <p:cNvPr id="418" name="Google Shape;418;p42"/>
          <p:cNvPicPr preferRelativeResize="0"/>
          <p:nvPr/>
        </p:nvPicPr>
        <p:blipFill rotWithShape="1">
          <a:blip r:embed="rId3">
            <a:alphaModFix/>
          </a:blip>
          <a:srcRect/>
          <a:stretch/>
        </p:blipFill>
        <p:spPr>
          <a:xfrm>
            <a:off x="4763499" y="1261293"/>
            <a:ext cx="3824498" cy="341473"/>
          </a:xfrm>
          <a:prstGeom prst="rect">
            <a:avLst/>
          </a:prstGeom>
          <a:noFill/>
          <a:ln>
            <a:noFill/>
          </a:ln>
        </p:spPr>
      </p:pic>
      <p:pic>
        <p:nvPicPr>
          <p:cNvPr id="419" name="Google Shape;419;p42"/>
          <p:cNvPicPr preferRelativeResize="0"/>
          <p:nvPr/>
        </p:nvPicPr>
        <p:blipFill rotWithShape="1">
          <a:blip r:embed="rId4">
            <a:alphaModFix/>
          </a:blip>
          <a:srcRect/>
          <a:stretch/>
        </p:blipFill>
        <p:spPr>
          <a:xfrm>
            <a:off x="4763499" y="2543923"/>
            <a:ext cx="2973887" cy="908193"/>
          </a:xfrm>
          <a:prstGeom prst="rect">
            <a:avLst/>
          </a:prstGeom>
          <a:noFill/>
          <a:ln>
            <a:noFill/>
          </a:ln>
        </p:spPr>
      </p:pic>
      <p:pic>
        <p:nvPicPr>
          <p:cNvPr id="420" name="Google Shape;420;p42"/>
          <p:cNvPicPr preferRelativeResize="0"/>
          <p:nvPr/>
        </p:nvPicPr>
        <p:blipFill rotWithShape="1">
          <a:blip r:embed="rId5">
            <a:alphaModFix/>
          </a:blip>
          <a:srcRect/>
          <a:stretch/>
        </p:blipFill>
        <p:spPr>
          <a:xfrm>
            <a:off x="142489" y="588558"/>
            <a:ext cx="4388009" cy="5082777"/>
          </a:xfrm>
          <a:prstGeom prst="rect">
            <a:avLst/>
          </a:prstGeom>
          <a:noFill/>
          <a:ln>
            <a:noFill/>
          </a:ln>
        </p:spPr>
      </p:pic>
      <p:pic>
        <p:nvPicPr>
          <p:cNvPr id="421" name="Google Shape;421;p42"/>
          <p:cNvPicPr preferRelativeResize="0"/>
          <p:nvPr/>
        </p:nvPicPr>
        <p:blipFill rotWithShape="1">
          <a:blip r:embed="rId6">
            <a:alphaModFix/>
          </a:blip>
          <a:srcRect/>
          <a:stretch/>
        </p:blipFill>
        <p:spPr>
          <a:xfrm>
            <a:off x="4763499" y="4233738"/>
            <a:ext cx="3214000" cy="4821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Ampliando Texturas – Caso mais simples</a:t>
            </a:r>
            <a:br>
              <a:rPr lang="pt-BR"/>
            </a:br>
            <a:endParaRPr/>
          </a:p>
        </p:txBody>
      </p:sp>
      <p:sp>
        <p:nvSpPr>
          <p:cNvPr id="427" name="Google Shape;427;p43"/>
          <p:cNvSpPr txBox="1">
            <a:spLocks noGrp="1"/>
          </p:cNvSpPr>
          <p:nvPr>
            <p:ph type="body" idx="1"/>
          </p:nvPr>
        </p:nvSpPr>
        <p:spPr>
          <a:xfrm>
            <a:off x="390548" y="838985"/>
            <a:ext cx="8428200" cy="733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Usando interpolação das imagens</a:t>
            </a:r>
            <a:endParaRPr/>
          </a:p>
        </p:txBody>
      </p:sp>
      <p:sp>
        <p:nvSpPr>
          <p:cNvPr id="428" name="Google Shape;428;p4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37</a:t>
            </a:fld>
            <a:endParaRPr/>
          </a:p>
        </p:txBody>
      </p:sp>
      <p:pic>
        <p:nvPicPr>
          <p:cNvPr id="429" name="Google Shape;429;p43" descr="page48image7229920"/>
          <p:cNvPicPr preferRelativeResize="0"/>
          <p:nvPr/>
        </p:nvPicPr>
        <p:blipFill rotWithShape="1">
          <a:blip r:embed="rId3">
            <a:alphaModFix/>
          </a:blip>
          <a:srcRect/>
          <a:stretch/>
        </p:blipFill>
        <p:spPr>
          <a:xfrm>
            <a:off x="620128" y="1901397"/>
            <a:ext cx="2237590" cy="2237590"/>
          </a:xfrm>
          <a:prstGeom prst="rect">
            <a:avLst/>
          </a:prstGeom>
          <a:noFill/>
          <a:ln>
            <a:noFill/>
          </a:ln>
        </p:spPr>
      </p:pic>
      <p:pic>
        <p:nvPicPr>
          <p:cNvPr id="430" name="Google Shape;430;p43" descr="page48image7229712"/>
          <p:cNvPicPr preferRelativeResize="0"/>
          <p:nvPr/>
        </p:nvPicPr>
        <p:blipFill rotWithShape="1">
          <a:blip r:embed="rId4">
            <a:alphaModFix/>
          </a:blip>
          <a:srcRect/>
          <a:stretch/>
        </p:blipFill>
        <p:spPr>
          <a:xfrm>
            <a:off x="3485869" y="1905406"/>
            <a:ext cx="2237590" cy="2237590"/>
          </a:xfrm>
          <a:prstGeom prst="rect">
            <a:avLst/>
          </a:prstGeom>
          <a:noFill/>
          <a:ln>
            <a:noFill/>
          </a:ln>
        </p:spPr>
      </p:pic>
      <p:pic>
        <p:nvPicPr>
          <p:cNvPr id="431" name="Google Shape;431;p43" descr="page48image7230544"/>
          <p:cNvPicPr preferRelativeResize="0"/>
          <p:nvPr/>
        </p:nvPicPr>
        <p:blipFill rotWithShape="1">
          <a:blip r:embed="rId5">
            <a:alphaModFix/>
          </a:blip>
          <a:srcRect/>
          <a:stretch/>
        </p:blipFill>
        <p:spPr>
          <a:xfrm>
            <a:off x="6274814" y="1901397"/>
            <a:ext cx="2237590" cy="2237590"/>
          </a:xfrm>
          <a:prstGeom prst="rect">
            <a:avLst/>
          </a:prstGeom>
          <a:noFill/>
          <a:ln>
            <a:noFill/>
          </a:ln>
        </p:spPr>
      </p:pic>
      <p:sp>
        <p:nvSpPr>
          <p:cNvPr id="432" name="Google Shape;432;p43"/>
          <p:cNvSpPr/>
          <p:nvPr/>
        </p:nvSpPr>
        <p:spPr>
          <a:xfrm>
            <a:off x="631598" y="4298137"/>
            <a:ext cx="2226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Nearest</a:t>
            </a:r>
            <a:endParaRPr sz="1800">
              <a:solidFill>
                <a:schemeClr val="dk1"/>
              </a:solidFill>
              <a:latin typeface="Arial"/>
              <a:ea typeface="Arial"/>
              <a:cs typeface="Arial"/>
              <a:sym typeface="Arial"/>
            </a:endParaRPr>
          </a:p>
        </p:txBody>
      </p:sp>
      <p:sp>
        <p:nvSpPr>
          <p:cNvPr id="433" name="Google Shape;433;p43"/>
          <p:cNvSpPr/>
          <p:nvPr/>
        </p:nvSpPr>
        <p:spPr>
          <a:xfrm>
            <a:off x="3485869" y="4298137"/>
            <a:ext cx="2237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Bilinear</a:t>
            </a:r>
            <a:endParaRPr sz="1800" b="1">
              <a:solidFill>
                <a:schemeClr val="dk1"/>
              </a:solidFill>
              <a:latin typeface="Arial"/>
              <a:ea typeface="Arial"/>
              <a:cs typeface="Arial"/>
              <a:sym typeface="Arial"/>
            </a:endParaRPr>
          </a:p>
          <a:p>
            <a:pPr marL="0" marR="0" lvl="0" indent="0" algn="ctr" rtl="0">
              <a:spcBef>
                <a:spcPts val="0"/>
              </a:spcBef>
              <a:spcAft>
                <a:spcPts val="0"/>
              </a:spcAft>
              <a:buNone/>
            </a:pPr>
            <a:r>
              <a:rPr lang="pt-BR" sz="1800">
                <a:solidFill>
                  <a:schemeClr val="dk1"/>
                </a:solidFill>
              </a:rPr>
              <a:t> 4 texels (2×2)</a:t>
            </a:r>
            <a:endParaRPr sz="1800">
              <a:solidFill>
                <a:schemeClr val="dk1"/>
              </a:solidFill>
            </a:endParaRPr>
          </a:p>
        </p:txBody>
      </p:sp>
      <p:sp>
        <p:nvSpPr>
          <p:cNvPr id="434" name="Google Shape;434;p43"/>
          <p:cNvSpPr/>
          <p:nvPr/>
        </p:nvSpPr>
        <p:spPr>
          <a:xfrm>
            <a:off x="6351611" y="4298137"/>
            <a:ext cx="2160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Bicubic</a:t>
            </a:r>
            <a:endParaRPr sz="1800" b="1">
              <a:solidFill>
                <a:schemeClr val="dk1"/>
              </a:solidFill>
            </a:endParaRPr>
          </a:p>
          <a:p>
            <a:pPr marL="0" marR="0" lvl="0" indent="0" algn="ctr" rtl="0">
              <a:spcBef>
                <a:spcPts val="0"/>
              </a:spcBef>
              <a:spcAft>
                <a:spcPts val="0"/>
              </a:spcAft>
              <a:buNone/>
            </a:pPr>
            <a:r>
              <a:rPr lang="pt-BR" sz="1800">
                <a:solidFill>
                  <a:schemeClr val="dk1"/>
                </a:solidFill>
              </a:rPr>
              <a:t>16 texels (4×4)</a:t>
            </a:r>
            <a:r>
              <a:rPr lang="pt-BR" sz="1800" b="1">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Redução de texturas em vários níveis</a:t>
            </a:r>
            <a:endParaRPr/>
          </a:p>
        </p:txBody>
      </p:sp>
      <p:sp>
        <p:nvSpPr>
          <p:cNvPr id="440" name="Google Shape;440;p4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Mais Desafiador</a:t>
            </a:r>
            <a:endParaRPr/>
          </a:p>
          <a:p>
            <a:pPr marL="342900" lvl="0" indent="-342900" algn="l" rtl="0">
              <a:spcBef>
                <a:spcPts val="400"/>
              </a:spcBef>
              <a:spcAft>
                <a:spcPts val="0"/>
              </a:spcAft>
              <a:buClr>
                <a:schemeClr val="dk1"/>
              </a:buClr>
              <a:buSzPts val="2000"/>
              <a:buFont typeface="Arial"/>
              <a:buChar char="•"/>
            </a:pPr>
            <a:r>
              <a:rPr lang="pt-BR"/>
              <a:t>Muitos texels podem contribuir para a área de um pixels</a:t>
            </a:r>
            <a:endParaRPr/>
          </a:p>
          <a:p>
            <a:pPr marL="342900" lvl="0" indent="-342900" algn="l" rtl="0">
              <a:spcBef>
                <a:spcPts val="400"/>
              </a:spcBef>
              <a:spcAft>
                <a:spcPts val="0"/>
              </a:spcAft>
              <a:buClr>
                <a:schemeClr val="dk1"/>
              </a:buClr>
              <a:buSzPts val="2000"/>
              <a:buFont typeface="Arial"/>
              <a:buChar char="•"/>
            </a:pPr>
            <a:r>
              <a:rPr lang="pt-BR"/>
              <a:t>A forma da área do pixel pode ser complexa.</a:t>
            </a:r>
            <a:endParaRPr/>
          </a:p>
          <a:p>
            <a:pPr marL="0" lvl="0" indent="0" algn="l" rtl="0">
              <a:spcBef>
                <a:spcPts val="400"/>
              </a:spcBef>
              <a:spcAft>
                <a:spcPts val="0"/>
              </a:spcAft>
              <a:buClr>
                <a:schemeClr val="dk1"/>
              </a:buClr>
              <a:buSzPts val="2000"/>
              <a:buFont typeface="Verdana"/>
              <a:buNone/>
            </a:pPr>
            <a:r>
              <a:rPr lang="pt-BR"/>
              <a:t>Ideia:</a:t>
            </a:r>
            <a:endParaRPr/>
          </a:p>
          <a:p>
            <a:pPr marL="342900" lvl="0" indent="-342900" algn="l" rtl="0">
              <a:spcBef>
                <a:spcPts val="400"/>
              </a:spcBef>
              <a:spcAft>
                <a:spcPts val="0"/>
              </a:spcAft>
              <a:buClr>
                <a:schemeClr val="dk1"/>
              </a:buClr>
              <a:buSzPts val="2000"/>
              <a:buFont typeface="Arial"/>
              <a:buChar char="•"/>
            </a:pPr>
            <a:r>
              <a:rPr lang="pt-BR"/>
              <a:t>Filtro passa-baixa e sub-amostrar a textura</a:t>
            </a:r>
            <a:endParaRPr/>
          </a:p>
          <a:p>
            <a:pPr marL="342900" lvl="0" indent="-342900" algn="l" rtl="0">
              <a:spcBef>
                <a:spcPts val="400"/>
              </a:spcBef>
              <a:spcAft>
                <a:spcPts val="0"/>
              </a:spcAft>
              <a:buClr>
                <a:schemeClr val="dk1"/>
              </a:buClr>
              <a:buSzPts val="2000"/>
              <a:buFont typeface="Arial"/>
              <a:buChar char="•"/>
            </a:pPr>
            <a:r>
              <a:rPr lang="pt-BR"/>
              <a:t>Usar uma resolução que corresponda a resolução da tela</a:t>
            </a:r>
            <a:endParaRPr/>
          </a:p>
        </p:txBody>
      </p:sp>
      <p:sp>
        <p:nvSpPr>
          <p:cNvPr id="441" name="Google Shape;441;p4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Mipmap (L. Williams 83)</a:t>
            </a:r>
            <a:endParaRPr/>
          </a:p>
        </p:txBody>
      </p:sp>
      <p:sp>
        <p:nvSpPr>
          <p:cNvPr id="447" name="Google Shape;447;p45"/>
          <p:cNvSpPr txBox="1">
            <a:spLocks noGrp="1"/>
          </p:cNvSpPr>
          <p:nvPr>
            <p:ph type="body" idx="1"/>
          </p:nvPr>
        </p:nvSpPr>
        <p:spPr>
          <a:xfrm>
            <a:off x="174661" y="4952144"/>
            <a:ext cx="8805000" cy="383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50"/>
              <a:buFont typeface="Verdana"/>
              <a:buNone/>
            </a:pPr>
            <a:r>
              <a:rPr lang="pt-BR" sz="1450"/>
              <a:t>“Mip” vem do latim “multum in parvo", que significa uma multidão em um pequeno espaço</a:t>
            </a:r>
            <a:endParaRPr/>
          </a:p>
        </p:txBody>
      </p:sp>
      <p:sp>
        <p:nvSpPr>
          <p:cNvPr id="448" name="Google Shape;448;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39</a:t>
            </a:fld>
            <a:endParaRPr/>
          </a:p>
        </p:txBody>
      </p:sp>
      <p:sp>
        <p:nvSpPr>
          <p:cNvPr id="449" name="Google Shape;449;p45"/>
          <p:cNvSpPr txBox="1"/>
          <p:nvPr/>
        </p:nvSpPr>
        <p:spPr>
          <a:xfrm>
            <a:off x="382545"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0 = 128x128</a:t>
            </a:r>
            <a:endParaRPr/>
          </a:p>
        </p:txBody>
      </p:sp>
      <p:sp>
        <p:nvSpPr>
          <p:cNvPr id="450" name="Google Shape;450;p45"/>
          <p:cNvSpPr txBox="1"/>
          <p:nvPr/>
        </p:nvSpPr>
        <p:spPr>
          <a:xfrm>
            <a:off x="2605591"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1 = 64x64</a:t>
            </a:r>
            <a:endParaRPr/>
          </a:p>
        </p:txBody>
      </p:sp>
      <p:sp>
        <p:nvSpPr>
          <p:cNvPr id="451" name="Google Shape;451;p45"/>
          <p:cNvSpPr txBox="1"/>
          <p:nvPr/>
        </p:nvSpPr>
        <p:spPr>
          <a:xfrm>
            <a:off x="4833793"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2 = 32x32</a:t>
            </a:r>
            <a:endParaRPr/>
          </a:p>
        </p:txBody>
      </p:sp>
      <p:sp>
        <p:nvSpPr>
          <p:cNvPr id="452" name="Google Shape;452;p45"/>
          <p:cNvSpPr txBox="1"/>
          <p:nvPr/>
        </p:nvSpPr>
        <p:spPr>
          <a:xfrm>
            <a:off x="7056838"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3 = 16x16</a:t>
            </a:r>
            <a:endParaRPr/>
          </a:p>
        </p:txBody>
      </p:sp>
      <p:sp>
        <p:nvSpPr>
          <p:cNvPr id="453" name="Google Shape;453;p45"/>
          <p:cNvSpPr txBox="1"/>
          <p:nvPr/>
        </p:nvSpPr>
        <p:spPr>
          <a:xfrm>
            <a:off x="382545"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4 = 8x8</a:t>
            </a:r>
            <a:endParaRPr/>
          </a:p>
        </p:txBody>
      </p:sp>
      <p:sp>
        <p:nvSpPr>
          <p:cNvPr id="454" name="Google Shape;454;p45"/>
          <p:cNvSpPr txBox="1"/>
          <p:nvPr/>
        </p:nvSpPr>
        <p:spPr>
          <a:xfrm>
            <a:off x="2605591"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5 = 4x4</a:t>
            </a:r>
            <a:endParaRPr/>
          </a:p>
        </p:txBody>
      </p:sp>
      <p:sp>
        <p:nvSpPr>
          <p:cNvPr id="455" name="Google Shape;455;p45"/>
          <p:cNvSpPr txBox="1"/>
          <p:nvPr/>
        </p:nvSpPr>
        <p:spPr>
          <a:xfrm>
            <a:off x="4833793"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6 = 2x2</a:t>
            </a:r>
            <a:endParaRPr/>
          </a:p>
        </p:txBody>
      </p:sp>
      <p:sp>
        <p:nvSpPr>
          <p:cNvPr id="456" name="Google Shape;456;p45"/>
          <p:cNvSpPr txBox="1"/>
          <p:nvPr/>
        </p:nvSpPr>
        <p:spPr>
          <a:xfrm>
            <a:off x="7056838"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7 = 1x1</a:t>
            </a:r>
            <a:endParaRPr/>
          </a:p>
        </p:txBody>
      </p:sp>
      <p:pic>
        <p:nvPicPr>
          <p:cNvPr id="457" name="Google Shape;457;p45"/>
          <p:cNvPicPr preferRelativeResize="0"/>
          <p:nvPr/>
        </p:nvPicPr>
        <p:blipFill>
          <a:blip r:embed="rId3">
            <a:alphaModFix/>
          </a:blip>
          <a:stretch>
            <a:fillRect/>
          </a:stretch>
        </p:blipFill>
        <p:spPr>
          <a:xfrm>
            <a:off x="322500" y="807537"/>
            <a:ext cx="1711176" cy="1639231"/>
          </a:xfrm>
          <a:prstGeom prst="rect">
            <a:avLst/>
          </a:prstGeom>
          <a:noFill/>
          <a:ln>
            <a:noFill/>
          </a:ln>
        </p:spPr>
      </p:pic>
      <p:pic>
        <p:nvPicPr>
          <p:cNvPr id="458" name="Google Shape;458;p45"/>
          <p:cNvPicPr preferRelativeResize="0"/>
          <p:nvPr/>
        </p:nvPicPr>
        <p:blipFill>
          <a:blip r:embed="rId4">
            <a:alphaModFix/>
          </a:blip>
          <a:stretch>
            <a:fillRect/>
          </a:stretch>
        </p:blipFill>
        <p:spPr>
          <a:xfrm>
            <a:off x="2532258" y="807550"/>
            <a:ext cx="1711176" cy="1639232"/>
          </a:xfrm>
          <a:prstGeom prst="rect">
            <a:avLst/>
          </a:prstGeom>
          <a:noFill/>
          <a:ln>
            <a:noFill/>
          </a:ln>
        </p:spPr>
      </p:pic>
      <p:pic>
        <p:nvPicPr>
          <p:cNvPr id="459" name="Google Shape;459;p45"/>
          <p:cNvPicPr preferRelativeResize="0"/>
          <p:nvPr/>
        </p:nvPicPr>
        <p:blipFill>
          <a:blip r:embed="rId5">
            <a:alphaModFix/>
          </a:blip>
          <a:stretch>
            <a:fillRect/>
          </a:stretch>
        </p:blipFill>
        <p:spPr>
          <a:xfrm>
            <a:off x="4742016" y="824375"/>
            <a:ext cx="1711176" cy="1639231"/>
          </a:xfrm>
          <a:prstGeom prst="rect">
            <a:avLst/>
          </a:prstGeom>
          <a:noFill/>
          <a:ln>
            <a:noFill/>
          </a:ln>
        </p:spPr>
      </p:pic>
      <p:pic>
        <p:nvPicPr>
          <p:cNvPr id="460" name="Google Shape;460;p45"/>
          <p:cNvPicPr preferRelativeResize="0"/>
          <p:nvPr/>
        </p:nvPicPr>
        <p:blipFill>
          <a:blip r:embed="rId6">
            <a:alphaModFix/>
          </a:blip>
          <a:stretch>
            <a:fillRect/>
          </a:stretch>
        </p:blipFill>
        <p:spPr>
          <a:xfrm>
            <a:off x="6951799" y="807525"/>
            <a:ext cx="1711176" cy="1639231"/>
          </a:xfrm>
          <a:prstGeom prst="rect">
            <a:avLst/>
          </a:prstGeom>
          <a:noFill/>
          <a:ln>
            <a:noFill/>
          </a:ln>
        </p:spPr>
      </p:pic>
      <p:pic>
        <p:nvPicPr>
          <p:cNvPr id="461" name="Google Shape;461;p45"/>
          <p:cNvPicPr preferRelativeResize="0"/>
          <p:nvPr/>
        </p:nvPicPr>
        <p:blipFill>
          <a:blip r:embed="rId7">
            <a:alphaModFix/>
          </a:blip>
          <a:stretch>
            <a:fillRect/>
          </a:stretch>
        </p:blipFill>
        <p:spPr>
          <a:xfrm>
            <a:off x="322500" y="2828093"/>
            <a:ext cx="1711176" cy="1639231"/>
          </a:xfrm>
          <a:prstGeom prst="rect">
            <a:avLst/>
          </a:prstGeom>
          <a:noFill/>
          <a:ln>
            <a:noFill/>
          </a:ln>
        </p:spPr>
      </p:pic>
      <p:pic>
        <p:nvPicPr>
          <p:cNvPr id="462" name="Google Shape;462;p45"/>
          <p:cNvPicPr preferRelativeResize="0"/>
          <p:nvPr/>
        </p:nvPicPr>
        <p:blipFill>
          <a:blip r:embed="rId8">
            <a:alphaModFix/>
          </a:blip>
          <a:stretch>
            <a:fillRect/>
          </a:stretch>
        </p:blipFill>
        <p:spPr>
          <a:xfrm>
            <a:off x="2532271" y="2828093"/>
            <a:ext cx="1711176" cy="1639231"/>
          </a:xfrm>
          <a:prstGeom prst="rect">
            <a:avLst/>
          </a:prstGeom>
          <a:noFill/>
          <a:ln>
            <a:noFill/>
          </a:ln>
        </p:spPr>
      </p:pic>
      <p:pic>
        <p:nvPicPr>
          <p:cNvPr id="463" name="Google Shape;463;p45"/>
          <p:cNvPicPr preferRelativeResize="0"/>
          <p:nvPr/>
        </p:nvPicPr>
        <p:blipFill>
          <a:blip r:embed="rId9">
            <a:alphaModFix/>
          </a:blip>
          <a:stretch>
            <a:fillRect/>
          </a:stretch>
        </p:blipFill>
        <p:spPr>
          <a:xfrm>
            <a:off x="4742016" y="2827556"/>
            <a:ext cx="1711176" cy="1639231"/>
          </a:xfrm>
          <a:prstGeom prst="rect">
            <a:avLst/>
          </a:prstGeom>
          <a:noFill/>
          <a:ln>
            <a:noFill/>
          </a:ln>
        </p:spPr>
      </p:pic>
      <p:pic>
        <p:nvPicPr>
          <p:cNvPr id="464" name="Google Shape;464;p45"/>
          <p:cNvPicPr preferRelativeResize="0"/>
          <p:nvPr/>
        </p:nvPicPr>
        <p:blipFill>
          <a:blip r:embed="rId10">
            <a:alphaModFix/>
          </a:blip>
          <a:stretch>
            <a:fillRect/>
          </a:stretch>
        </p:blipFill>
        <p:spPr>
          <a:xfrm>
            <a:off x="6951774" y="2827556"/>
            <a:ext cx="1711176" cy="163923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65" name="Google Shape;65;p10"/>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Relacionando cada número real </a:t>
            </a:r>
            <a:r>
              <a:rPr lang="pt-BR" sz="2200" i="1"/>
              <a:t>t</a:t>
            </a:r>
            <a:r>
              <a:rPr lang="pt-BR" sz="2200"/>
              <a:t> a um ponto do espaço definido pela terna ordenada </a:t>
            </a:r>
            <a:r>
              <a:rPr lang="pt-BR" sz="2200" i="1"/>
              <a:t>(f(t), g(t), h(t))</a:t>
            </a:r>
            <a:r>
              <a:rPr lang="pt-BR" sz="2200"/>
              <a:t>, podemos definir uma curva parametrizada. Nesse caso, a variável </a:t>
            </a:r>
            <a:r>
              <a:rPr lang="pt-BR" sz="2200" i="1"/>
              <a:t>t</a:t>
            </a:r>
            <a:r>
              <a:rPr lang="pt-BR" sz="2200"/>
              <a:t> é chamada de </a:t>
            </a:r>
            <a:r>
              <a:rPr lang="pt-BR" sz="2200" b="1"/>
              <a:t>parâmetro</a:t>
            </a:r>
            <a:r>
              <a:rPr lang="pt-BR" sz="2200"/>
              <a:t>.</a:t>
            </a:r>
            <a:endParaRPr sz="2200"/>
          </a:p>
          <a:p>
            <a:pPr marL="0" lvl="0" indent="0" algn="l" rtl="0">
              <a:lnSpc>
                <a:spcPct val="150000"/>
              </a:lnSpc>
              <a:spcBef>
                <a:spcPts val="400"/>
              </a:spcBef>
              <a:spcAft>
                <a:spcPts val="0"/>
              </a:spcAft>
              <a:buNone/>
            </a:pPr>
            <a:r>
              <a:rPr lang="pt-BR" sz="2200"/>
              <a:t>Vamos ver um exemplo simples para relembrar.   </a:t>
            </a:r>
            <a:endParaRPr sz="2200"/>
          </a:p>
        </p:txBody>
      </p:sp>
      <p:sp>
        <p:nvSpPr>
          <p:cNvPr id="66" name="Google Shape;66;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Mipmap (L. Williams 83)</a:t>
            </a:r>
            <a:endParaRPr/>
          </a:p>
        </p:txBody>
      </p:sp>
      <p:sp>
        <p:nvSpPr>
          <p:cNvPr id="470" name="Google Shape;470;p46"/>
          <p:cNvSpPr txBox="1">
            <a:spLocks noGrp="1"/>
          </p:cNvSpPr>
          <p:nvPr>
            <p:ph type="body" idx="1"/>
          </p:nvPr>
        </p:nvSpPr>
        <p:spPr>
          <a:xfrm>
            <a:off x="623297" y="4510353"/>
            <a:ext cx="2966700" cy="616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450"/>
              <a:buNone/>
            </a:pPr>
            <a:r>
              <a:rPr lang="pt-BR" sz="1450"/>
              <a:t>Layout original do L. Williams para os Mipmaps</a:t>
            </a:r>
            <a:endParaRPr sz="1450"/>
          </a:p>
        </p:txBody>
      </p:sp>
      <p:sp>
        <p:nvSpPr>
          <p:cNvPr id="471" name="Google Shape;471;p4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40</a:t>
            </a:fld>
            <a:endParaRPr/>
          </a:p>
        </p:txBody>
      </p:sp>
      <p:sp>
        <p:nvSpPr>
          <p:cNvPr id="472" name="Google Shape;472;p46"/>
          <p:cNvSpPr txBox="1"/>
          <p:nvPr/>
        </p:nvSpPr>
        <p:spPr>
          <a:xfrm>
            <a:off x="4973381" y="4490948"/>
            <a:ext cx="2966700" cy="6360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450"/>
              <a:buFont typeface="Verdana"/>
              <a:buNone/>
            </a:pPr>
            <a:r>
              <a:rPr lang="pt-BR" sz="1450" b="0">
                <a:solidFill>
                  <a:schemeClr val="dk1"/>
                </a:solidFill>
                <a:latin typeface="Verdana"/>
                <a:ea typeface="Verdana"/>
                <a:cs typeface="Verdana"/>
                <a:sym typeface="Verdana"/>
              </a:rPr>
              <a:t>Hierarquia dos Mipmaps</a:t>
            </a:r>
            <a:endParaRPr sz="1450" b="0">
              <a:solidFill>
                <a:schemeClr val="dk1"/>
              </a:solidFill>
              <a:latin typeface="Verdana"/>
              <a:ea typeface="Verdana"/>
              <a:cs typeface="Verdana"/>
              <a:sym typeface="Verdana"/>
            </a:endParaRPr>
          </a:p>
          <a:p>
            <a:pPr marL="0" marR="0" lvl="0" indent="0" algn="ctr" rtl="0">
              <a:spcBef>
                <a:spcPts val="290"/>
              </a:spcBef>
              <a:spcAft>
                <a:spcPts val="0"/>
              </a:spcAft>
              <a:buClr>
                <a:schemeClr val="dk1"/>
              </a:buClr>
              <a:buSzPts val="1450"/>
              <a:buFont typeface="Verdana"/>
              <a:buNone/>
            </a:pPr>
            <a:r>
              <a:rPr lang="pt-BR" sz="1450" b="0">
                <a:solidFill>
                  <a:schemeClr val="dk1"/>
                </a:solidFill>
                <a:latin typeface="Verdana"/>
                <a:ea typeface="Verdana"/>
                <a:cs typeface="Verdana"/>
                <a:sym typeface="Verdana"/>
              </a:rPr>
              <a:t>D = nível</a:t>
            </a:r>
            <a:endParaRPr/>
          </a:p>
        </p:txBody>
      </p:sp>
      <p:pic>
        <p:nvPicPr>
          <p:cNvPr id="473" name="Google Shape;473;p46"/>
          <p:cNvPicPr preferRelativeResize="0"/>
          <p:nvPr/>
        </p:nvPicPr>
        <p:blipFill rotWithShape="1">
          <a:blip r:embed="rId3">
            <a:alphaModFix/>
          </a:blip>
          <a:srcRect/>
          <a:stretch/>
        </p:blipFill>
        <p:spPr>
          <a:xfrm>
            <a:off x="360617" y="962490"/>
            <a:ext cx="3492191" cy="3492191"/>
          </a:xfrm>
          <a:prstGeom prst="rect">
            <a:avLst/>
          </a:prstGeom>
          <a:noFill/>
          <a:ln>
            <a:noFill/>
          </a:ln>
        </p:spPr>
      </p:pic>
      <p:pic>
        <p:nvPicPr>
          <p:cNvPr id="474" name="Google Shape;474;p46"/>
          <p:cNvPicPr preferRelativeResize="0"/>
          <p:nvPr/>
        </p:nvPicPr>
        <p:blipFill rotWithShape="1">
          <a:blip r:embed="rId4">
            <a:alphaModFix/>
          </a:blip>
          <a:srcRect/>
          <a:stretch/>
        </p:blipFill>
        <p:spPr>
          <a:xfrm>
            <a:off x="4642472" y="933172"/>
            <a:ext cx="3878232" cy="357718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80" name="Google Shape;480;p47"/>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Texturas Aplicadas nas Superfícies</a:t>
            </a:r>
            <a:endParaRPr/>
          </a:p>
        </p:txBody>
      </p:sp>
      <p:sp>
        <p:nvSpPr>
          <p:cNvPr id="481" name="Google Shape;481;p4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41</a:t>
            </a:fld>
            <a:endParaRPr/>
          </a:p>
        </p:txBody>
      </p:sp>
      <p:pic>
        <p:nvPicPr>
          <p:cNvPr id="482" name="Google Shape;482;p47"/>
          <p:cNvPicPr preferRelativeResize="0"/>
          <p:nvPr/>
        </p:nvPicPr>
        <p:blipFill rotWithShape="1">
          <a:blip r:embed="rId3">
            <a:alphaModFix/>
          </a:blip>
          <a:srcRect/>
          <a:stretch/>
        </p:blipFill>
        <p:spPr>
          <a:xfrm>
            <a:off x="1632996" y="659421"/>
            <a:ext cx="5878008" cy="4396157"/>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88" name="Google Shape;488;p48"/>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Visualização das Coordenadas de Texturas</a:t>
            </a:r>
            <a:endParaRPr/>
          </a:p>
        </p:txBody>
      </p:sp>
      <p:sp>
        <p:nvSpPr>
          <p:cNvPr id="489" name="Google Shape;489;p4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42</a:t>
            </a:fld>
            <a:endParaRPr/>
          </a:p>
        </p:txBody>
      </p:sp>
      <p:pic>
        <p:nvPicPr>
          <p:cNvPr id="490" name="Google Shape;490;p48"/>
          <p:cNvPicPr preferRelativeResize="0"/>
          <p:nvPr/>
        </p:nvPicPr>
        <p:blipFill rotWithShape="1">
          <a:blip r:embed="rId3">
            <a:alphaModFix/>
          </a:blip>
          <a:srcRect/>
          <a:stretch/>
        </p:blipFill>
        <p:spPr>
          <a:xfrm>
            <a:off x="1632996" y="659420"/>
            <a:ext cx="5878008" cy="439615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96" name="Google Shape;496;p49"/>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Exemplo de Texturas Usadas</a:t>
            </a:r>
            <a:endParaRPr/>
          </a:p>
        </p:txBody>
      </p:sp>
      <p:sp>
        <p:nvSpPr>
          <p:cNvPr id="497" name="Google Shape;497;p4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43</a:t>
            </a:fld>
            <a:endParaRPr/>
          </a:p>
        </p:txBody>
      </p:sp>
      <p:pic>
        <p:nvPicPr>
          <p:cNvPr id="498" name="Google Shape;498;p49"/>
          <p:cNvPicPr preferRelativeResize="0"/>
          <p:nvPr/>
        </p:nvPicPr>
        <p:blipFill rotWithShape="1">
          <a:blip r:embed="rId3">
            <a:alphaModFix/>
          </a:blip>
          <a:srcRect/>
          <a:stretch/>
        </p:blipFill>
        <p:spPr>
          <a:xfrm>
            <a:off x="1589851" y="686427"/>
            <a:ext cx="5667039" cy="440956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0 – Resolução Máxima das Texturas</a:t>
            </a:r>
            <a:endParaRPr/>
          </a:p>
        </p:txBody>
      </p:sp>
      <p:pic>
        <p:nvPicPr>
          <p:cNvPr id="505" name="Google Shape;505;p50"/>
          <p:cNvPicPr preferRelativeResize="0"/>
          <p:nvPr/>
        </p:nvPicPr>
        <p:blipFill rotWithShape="1">
          <a:blip r:embed="rId3">
            <a:alphaModFix/>
          </a:blip>
          <a:srcRect/>
          <a:stretch/>
        </p:blipFill>
        <p:spPr>
          <a:xfrm>
            <a:off x="1607224" y="838985"/>
            <a:ext cx="5994879" cy="4496159"/>
          </a:xfrm>
          <a:prstGeom prst="rect">
            <a:avLst/>
          </a:prstGeom>
          <a:noFill/>
          <a:ln>
            <a:noFill/>
          </a:ln>
        </p:spPr>
      </p:pic>
      <p:sp>
        <p:nvSpPr>
          <p:cNvPr id="506" name="Google Shape;506;p5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44</a:t>
            </a:fld>
            <a:endParaRPr/>
          </a:p>
        </p:txBody>
      </p:sp>
      <p:sp>
        <p:nvSpPr>
          <p:cNvPr id="507" name="Google Shape;507;p50"/>
          <p:cNvSpPr/>
          <p:nvPr/>
        </p:nvSpPr>
        <p:spPr>
          <a:xfrm>
            <a:off x="2647893" y="2229529"/>
            <a:ext cx="97013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Artefatos</a:t>
            </a:r>
            <a:endParaRPr/>
          </a:p>
        </p:txBody>
      </p:sp>
      <p:sp>
        <p:nvSpPr>
          <p:cNvPr id="508" name="Google Shape;508;p50"/>
          <p:cNvSpPr/>
          <p:nvPr/>
        </p:nvSpPr>
        <p:spPr>
          <a:xfrm>
            <a:off x="6642828" y="4578512"/>
            <a:ext cx="453970"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OK</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2 – Sub-amostragem 4x4</a:t>
            </a:r>
            <a:endParaRPr/>
          </a:p>
        </p:txBody>
      </p:sp>
      <p:pic>
        <p:nvPicPr>
          <p:cNvPr id="514" name="Google Shape;514;p51"/>
          <p:cNvPicPr preferRelativeResize="0"/>
          <p:nvPr/>
        </p:nvPicPr>
        <p:blipFill rotWithShape="1">
          <a:blip r:embed="rId3">
            <a:alphaModFix/>
          </a:blip>
          <a:srcRect/>
          <a:stretch/>
        </p:blipFill>
        <p:spPr>
          <a:xfrm>
            <a:off x="1607224" y="838985"/>
            <a:ext cx="5994879" cy="4496159"/>
          </a:xfrm>
          <a:prstGeom prst="rect">
            <a:avLst/>
          </a:prstGeom>
          <a:noFill/>
          <a:ln>
            <a:noFill/>
          </a:ln>
        </p:spPr>
      </p:pic>
      <p:sp>
        <p:nvSpPr>
          <p:cNvPr id="515" name="Google Shape;515;p5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45</a:t>
            </a:fld>
            <a:endParaRPr/>
          </a:p>
        </p:txBody>
      </p:sp>
      <p:sp>
        <p:nvSpPr>
          <p:cNvPr id="516" name="Google Shape;516;p51"/>
          <p:cNvSpPr/>
          <p:nvPr/>
        </p:nvSpPr>
        <p:spPr>
          <a:xfrm>
            <a:off x="2647893" y="2229529"/>
            <a:ext cx="97013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Artefatos</a:t>
            </a:r>
            <a:endParaRPr/>
          </a:p>
        </p:txBody>
      </p:sp>
      <p:sp>
        <p:nvSpPr>
          <p:cNvPr id="517" name="Google Shape;517;p51"/>
          <p:cNvSpPr/>
          <p:nvPr/>
        </p:nvSpPr>
        <p:spPr>
          <a:xfrm>
            <a:off x="6642828" y="4578512"/>
            <a:ext cx="881973"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Borrado</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4 – Sub-amostragem 16x16</a:t>
            </a:r>
            <a:endParaRPr/>
          </a:p>
        </p:txBody>
      </p:sp>
      <p:pic>
        <p:nvPicPr>
          <p:cNvPr id="523" name="Google Shape;523;p52"/>
          <p:cNvPicPr preferRelativeResize="0"/>
          <p:nvPr/>
        </p:nvPicPr>
        <p:blipFill rotWithShape="1">
          <a:blip r:embed="rId3">
            <a:alphaModFix/>
          </a:blip>
          <a:srcRect/>
          <a:stretch/>
        </p:blipFill>
        <p:spPr>
          <a:xfrm>
            <a:off x="1597200" y="838985"/>
            <a:ext cx="6014928" cy="4496159"/>
          </a:xfrm>
          <a:prstGeom prst="rect">
            <a:avLst/>
          </a:prstGeom>
          <a:noFill/>
          <a:ln>
            <a:noFill/>
          </a:ln>
        </p:spPr>
      </p:pic>
      <p:sp>
        <p:nvSpPr>
          <p:cNvPr id="524" name="Google Shape;524;p5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46</a:t>
            </a:fld>
            <a:endParaRPr/>
          </a:p>
        </p:txBody>
      </p:sp>
      <p:sp>
        <p:nvSpPr>
          <p:cNvPr id="525" name="Google Shape;525;p52"/>
          <p:cNvSpPr/>
          <p:nvPr/>
        </p:nvSpPr>
        <p:spPr>
          <a:xfrm>
            <a:off x="3151327" y="2208981"/>
            <a:ext cx="453970"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OK</a:t>
            </a:r>
            <a:endParaRPr/>
          </a:p>
        </p:txBody>
      </p:sp>
      <p:sp>
        <p:nvSpPr>
          <p:cNvPr id="526" name="Google Shape;526;p52"/>
          <p:cNvSpPr/>
          <p:nvPr/>
        </p:nvSpPr>
        <p:spPr>
          <a:xfrm>
            <a:off x="6642828" y="4578512"/>
            <a:ext cx="881973"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Borrado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Estimativa da Área do Pixel com Jacobiano</a:t>
            </a:r>
            <a:endParaRPr/>
          </a:p>
        </p:txBody>
      </p:sp>
      <p:sp>
        <p:nvSpPr>
          <p:cNvPr id="532" name="Google Shape;532;p5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47</a:t>
            </a:fld>
            <a:endParaRPr/>
          </a:p>
        </p:txBody>
      </p:sp>
      <p:pic>
        <p:nvPicPr>
          <p:cNvPr id="533" name="Google Shape;533;p53"/>
          <p:cNvPicPr preferRelativeResize="0"/>
          <p:nvPr/>
        </p:nvPicPr>
        <p:blipFill rotWithShape="1">
          <a:blip r:embed="rId3">
            <a:alphaModFix/>
          </a:blip>
          <a:srcRect/>
          <a:stretch/>
        </p:blipFill>
        <p:spPr>
          <a:xfrm>
            <a:off x="237505" y="629655"/>
            <a:ext cx="8804933" cy="4420810"/>
          </a:xfrm>
          <a:prstGeom prst="rect">
            <a:avLst/>
          </a:prstGeom>
          <a:noFill/>
          <a:ln>
            <a:noFill/>
          </a:ln>
        </p:spPr>
      </p:pic>
      <p:sp>
        <p:nvSpPr>
          <p:cNvPr id="534" name="Google Shape;534;p53"/>
          <p:cNvSpPr/>
          <p:nvPr/>
        </p:nvSpPr>
        <p:spPr>
          <a:xfrm>
            <a:off x="475013" y="4991828"/>
            <a:ext cx="388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a:t>
            </a:r>
            <a:endParaRPr sz="1800">
              <a:solidFill>
                <a:schemeClr val="dk1"/>
              </a:solidFill>
              <a:latin typeface="Arial"/>
              <a:ea typeface="Arial"/>
              <a:cs typeface="Arial"/>
              <a:sym typeface="Arial"/>
            </a:endParaRPr>
          </a:p>
        </p:txBody>
      </p:sp>
      <p:sp>
        <p:nvSpPr>
          <p:cNvPr id="535" name="Google Shape;535;p53"/>
          <p:cNvSpPr/>
          <p:nvPr/>
        </p:nvSpPr>
        <p:spPr>
          <a:xfrm>
            <a:off x="4835951" y="4997139"/>
            <a:ext cx="388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a:t>
            </a:r>
            <a:endParaRPr sz="1800">
              <a:solidFill>
                <a:schemeClr val="dk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Algumas dificuldades</a:t>
            </a:r>
            <a:endParaRPr/>
          </a:p>
        </p:txBody>
      </p:sp>
      <p:sp>
        <p:nvSpPr>
          <p:cNvPr id="510" name="Google Shape;510;p50"/>
          <p:cNvSpPr txBox="1">
            <a:spLocks noGrp="1"/>
          </p:cNvSpPr>
          <p:nvPr>
            <p:ph type="body" idx="1"/>
          </p:nvPr>
        </p:nvSpPr>
        <p:spPr>
          <a:xfrm>
            <a:off x="790150" y="886450"/>
            <a:ext cx="3296400" cy="352200"/>
          </a:xfrm>
          <a:prstGeom prst="rect">
            <a:avLst/>
          </a:prstGeom>
        </p:spPr>
        <p:txBody>
          <a:bodyPr spcFirstLastPara="1" wrap="square" lIns="91425" tIns="45700" rIns="91425" bIns="45700" anchor="t" anchorCtr="0">
            <a:normAutofit/>
          </a:bodyPr>
          <a:lstStyle/>
          <a:p>
            <a:pPr marL="0" lvl="0" indent="0" algn="ctr" rtl="0">
              <a:lnSpc>
                <a:spcPct val="90000"/>
              </a:lnSpc>
              <a:spcBef>
                <a:spcPts val="400"/>
              </a:spcBef>
              <a:spcAft>
                <a:spcPts val="0"/>
              </a:spcAft>
              <a:buNone/>
            </a:pPr>
            <a:r>
              <a:rPr lang="en-BR" sz="1400"/>
              <a:t>Amostras no espaço da tela (x, y)</a:t>
            </a:r>
            <a:endParaRPr sz="1400"/>
          </a:p>
        </p:txBody>
      </p:sp>
      <p:sp>
        <p:nvSpPr>
          <p:cNvPr id="511" name="Google Shape;5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512" name="Google Shape;512;p50"/>
          <p:cNvPicPr preferRelativeResize="0"/>
          <p:nvPr/>
        </p:nvPicPr>
        <p:blipFill>
          <a:blip r:embed="rId3">
            <a:alphaModFix/>
          </a:blip>
          <a:stretch>
            <a:fillRect/>
          </a:stretch>
        </p:blipFill>
        <p:spPr>
          <a:xfrm>
            <a:off x="755446" y="1191796"/>
            <a:ext cx="3371289" cy="3107815"/>
          </a:xfrm>
          <a:prstGeom prst="rect">
            <a:avLst/>
          </a:prstGeom>
          <a:noFill/>
          <a:ln>
            <a:noFill/>
          </a:ln>
        </p:spPr>
      </p:pic>
      <p:pic>
        <p:nvPicPr>
          <p:cNvPr id="513" name="Google Shape;513;p50"/>
          <p:cNvPicPr preferRelativeResize="0"/>
          <p:nvPr/>
        </p:nvPicPr>
        <p:blipFill>
          <a:blip r:embed="rId4">
            <a:alphaModFix/>
          </a:blip>
          <a:stretch>
            <a:fillRect/>
          </a:stretch>
        </p:blipFill>
        <p:spPr>
          <a:xfrm>
            <a:off x="5053314" y="1174901"/>
            <a:ext cx="3141582" cy="3141596"/>
          </a:xfrm>
          <a:prstGeom prst="rect">
            <a:avLst/>
          </a:prstGeom>
          <a:noFill/>
          <a:ln>
            <a:noFill/>
          </a:ln>
        </p:spPr>
      </p:pic>
      <p:sp>
        <p:nvSpPr>
          <p:cNvPr id="514" name="Google Shape;514;p50"/>
          <p:cNvSpPr txBox="1">
            <a:spLocks noGrp="1"/>
          </p:cNvSpPr>
          <p:nvPr>
            <p:ph type="body" idx="1"/>
          </p:nvPr>
        </p:nvSpPr>
        <p:spPr>
          <a:xfrm>
            <a:off x="4983771" y="886450"/>
            <a:ext cx="3296400" cy="352200"/>
          </a:xfrm>
          <a:prstGeom prst="rect">
            <a:avLst/>
          </a:prstGeom>
        </p:spPr>
        <p:txBody>
          <a:bodyPr spcFirstLastPara="1" wrap="square" lIns="91425" tIns="45700" rIns="91425" bIns="45700" anchor="t" anchorCtr="0">
            <a:normAutofit fontScale="85000" lnSpcReduction="10000"/>
          </a:bodyPr>
          <a:lstStyle/>
          <a:p>
            <a:pPr marL="0" lvl="0" indent="0" algn="ctr" rtl="0">
              <a:lnSpc>
                <a:spcPct val="90000"/>
              </a:lnSpc>
              <a:spcBef>
                <a:spcPts val="400"/>
              </a:spcBef>
              <a:spcAft>
                <a:spcPts val="0"/>
              </a:spcAft>
              <a:buNone/>
            </a:pPr>
            <a:r>
              <a:rPr lang="en-BR" sz="1400"/>
              <a:t>Amostras no espaço da textura (u, v)</a:t>
            </a:r>
            <a:endParaRPr sz="1400"/>
          </a:p>
        </p:txBody>
      </p:sp>
      <p:sp>
        <p:nvSpPr>
          <p:cNvPr id="515" name="Google Shape;515;p50"/>
          <p:cNvSpPr txBox="1"/>
          <p:nvPr/>
        </p:nvSpPr>
        <p:spPr>
          <a:xfrm>
            <a:off x="790150" y="4225400"/>
            <a:ext cx="3296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BR"/>
              <a:t>As posições de amostra são distribuídas uniformemente no espaço da tela (rasterizador mostra a aparência do triângulo nesses locais)</a:t>
            </a:r>
            <a:endParaRPr/>
          </a:p>
        </p:txBody>
      </p:sp>
      <p:sp>
        <p:nvSpPr>
          <p:cNvPr id="516" name="Google Shape;516;p50"/>
          <p:cNvSpPr txBox="1"/>
          <p:nvPr/>
        </p:nvSpPr>
        <p:spPr>
          <a:xfrm>
            <a:off x="5131975" y="4333100"/>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BR"/>
              <a:t>Posições de amostra de textura no espaço de textura (a função de textura é amostrada nesses locais)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pic>
        <p:nvPicPr>
          <p:cNvPr id="542" name="Google Shape;542;p54"/>
          <p:cNvPicPr preferRelativeResize="0"/>
          <p:nvPr/>
        </p:nvPicPr>
        <p:blipFill rotWithShape="1">
          <a:blip r:embed="rId3">
            <a:alphaModFix/>
          </a:blip>
          <a:srcRect/>
          <a:stretch/>
        </p:blipFill>
        <p:spPr>
          <a:xfrm>
            <a:off x="468400" y="847175"/>
            <a:ext cx="7843401" cy="3509900"/>
          </a:xfrm>
          <a:prstGeom prst="rect">
            <a:avLst/>
          </a:prstGeom>
          <a:noFill/>
          <a:ln>
            <a:noFill/>
          </a:ln>
        </p:spPr>
      </p:pic>
      <p:sp>
        <p:nvSpPr>
          <p:cNvPr id="543" name="Google Shape;543;p5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49</a:t>
            </a:fld>
            <a:endParaRPr/>
          </a:p>
        </p:txBody>
      </p:sp>
      <p:sp>
        <p:nvSpPr>
          <p:cNvPr id="544" name="Google Shape;544;p54"/>
          <p:cNvSpPr/>
          <p:nvPr/>
        </p:nvSpPr>
        <p:spPr>
          <a:xfrm>
            <a:off x="475013" y="4320866"/>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545" name="Google Shape;545;p54"/>
          <p:cNvSpPr/>
          <p:nvPr/>
        </p:nvSpPr>
        <p:spPr>
          <a:xfrm>
            <a:off x="4572000" y="4335604"/>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546" name="Google Shape;546;p54"/>
          <p:cNvSpPr/>
          <p:nvPr/>
        </p:nvSpPr>
        <p:spPr>
          <a:xfrm>
            <a:off x="475025" y="4892950"/>
            <a:ext cx="8428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Vamos estimar a área da textura usando as coordenadas das amostras vizinhas.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73" name="Google Shape;73;p11"/>
          <p:cNvSpPr txBox="1">
            <a:spLocks noGrp="1"/>
          </p:cNvSpPr>
          <p:nvPr>
            <p:ph type="body" idx="1"/>
          </p:nvPr>
        </p:nvSpPr>
        <p:spPr>
          <a:xfrm>
            <a:off x="357900" y="95607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Considere a curva </a:t>
            </a:r>
            <a:r>
              <a:rPr lang="pt-BR" sz="2200" i="1"/>
              <a:t>𝝲</a:t>
            </a:r>
            <a:r>
              <a:rPr lang="pt-BR" sz="2200"/>
              <a:t> definida pela equação:</a:t>
            </a:r>
            <a:endParaRPr sz="2200"/>
          </a:p>
          <a:p>
            <a:pPr marL="0" lvl="0" indent="0" algn="l" rtl="0">
              <a:lnSpc>
                <a:spcPct val="150000"/>
              </a:lnSpc>
              <a:spcBef>
                <a:spcPts val="400"/>
              </a:spcBef>
              <a:spcAft>
                <a:spcPts val="0"/>
              </a:spcAft>
              <a:buNone/>
            </a:pPr>
            <a:r>
              <a:rPr lang="pt-BR" sz="2200"/>
              <a:t>  </a:t>
            </a:r>
            <a:endParaRPr sz="2200"/>
          </a:p>
        </p:txBody>
      </p:sp>
      <p:sp>
        <p:nvSpPr>
          <p:cNvPr id="74" name="Google Shape;74;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a:t>
            </a:fld>
            <a:endParaRPr/>
          </a:p>
        </p:txBody>
      </p:sp>
      <p:pic>
        <p:nvPicPr>
          <p:cNvPr id="75" name="Google Shape;75;p11"/>
          <p:cNvPicPr preferRelativeResize="0"/>
          <p:nvPr/>
        </p:nvPicPr>
        <p:blipFill>
          <a:blip r:embed="rId3">
            <a:alphaModFix/>
          </a:blip>
          <a:stretch>
            <a:fillRect/>
          </a:stretch>
        </p:blipFill>
        <p:spPr>
          <a:xfrm>
            <a:off x="801375" y="1650576"/>
            <a:ext cx="7541253" cy="1010675"/>
          </a:xfrm>
          <a:prstGeom prst="rect">
            <a:avLst/>
          </a:prstGeom>
          <a:noFill/>
          <a:ln>
            <a:noFill/>
          </a:ln>
        </p:spPr>
      </p:pic>
      <p:sp>
        <p:nvSpPr>
          <p:cNvPr id="76" name="Google Shape;76;p11"/>
          <p:cNvSpPr txBox="1">
            <a:spLocks noGrp="1"/>
          </p:cNvSpPr>
          <p:nvPr>
            <p:ph type="body" idx="1"/>
          </p:nvPr>
        </p:nvSpPr>
        <p:spPr>
          <a:xfrm>
            <a:off x="357900" y="299622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Você consegue imaginar o formato dessa curva?</a:t>
            </a:r>
            <a:endParaRPr sz="2200"/>
          </a:p>
          <a:p>
            <a:pPr marL="0" lvl="0" indent="0" algn="l" rtl="0">
              <a:lnSpc>
                <a:spcPct val="150000"/>
              </a:lnSpc>
              <a:spcBef>
                <a:spcPts val="400"/>
              </a:spcBef>
              <a:spcAft>
                <a:spcPts val="0"/>
              </a:spcAft>
              <a:buNone/>
            </a:pPr>
            <a:r>
              <a:rPr lang="pt-BR" sz="2200"/>
              <a:t>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sp>
        <p:nvSpPr>
          <p:cNvPr id="553" name="Google Shape;553;p5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50</a:t>
            </a:fld>
            <a:endParaRPr/>
          </a:p>
        </p:txBody>
      </p:sp>
      <p:pic>
        <p:nvPicPr>
          <p:cNvPr id="554" name="Google Shape;554;p55"/>
          <p:cNvPicPr preferRelativeResize="0"/>
          <p:nvPr/>
        </p:nvPicPr>
        <p:blipFill rotWithShape="1">
          <a:blip r:embed="rId3">
            <a:alphaModFix/>
          </a:blip>
          <a:srcRect l="53047"/>
          <a:stretch/>
        </p:blipFill>
        <p:spPr>
          <a:xfrm>
            <a:off x="4636853" y="857450"/>
            <a:ext cx="3680500" cy="3509075"/>
          </a:xfrm>
          <a:prstGeom prst="rect">
            <a:avLst/>
          </a:prstGeom>
          <a:noFill/>
          <a:ln>
            <a:noFill/>
          </a:ln>
        </p:spPr>
      </p:pic>
      <p:pic>
        <p:nvPicPr>
          <p:cNvPr id="555" name="Google Shape;555;p55"/>
          <p:cNvPicPr preferRelativeResize="0"/>
          <p:nvPr/>
        </p:nvPicPr>
        <p:blipFill rotWithShape="1">
          <a:blip r:embed="rId4">
            <a:alphaModFix/>
          </a:blip>
          <a:srcRect/>
          <a:stretch/>
        </p:blipFill>
        <p:spPr>
          <a:xfrm>
            <a:off x="4636850" y="4451324"/>
            <a:ext cx="3875550" cy="917901"/>
          </a:xfrm>
          <a:prstGeom prst="rect">
            <a:avLst/>
          </a:prstGeom>
          <a:noFill/>
          <a:ln>
            <a:noFill/>
          </a:ln>
        </p:spPr>
      </p:pic>
      <p:pic>
        <p:nvPicPr>
          <p:cNvPr id="556" name="Google Shape;556;p55"/>
          <p:cNvPicPr preferRelativeResize="0"/>
          <p:nvPr/>
        </p:nvPicPr>
        <p:blipFill>
          <a:blip r:embed="rId5">
            <a:alphaModFix/>
          </a:blip>
          <a:stretch>
            <a:fillRect/>
          </a:stretch>
        </p:blipFill>
        <p:spPr>
          <a:xfrm>
            <a:off x="544525" y="908918"/>
            <a:ext cx="3690225" cy="3386411"/>
          </a:xfrm>
          <a:prstGeom prst="rect">
            <a:avLst/>
          </a:prstGeom>
          <a:noFill/>
          <a:ln>
            <a:noFill/>
          </a:ln>
        </p:spPr>
      </p:pic>
      <p:pic>
        <p:nvPicPr>
          <p:cNvPr id="557" name="Google Shape;557;p55" descr="{&quot;backgroundColor&quot;:&quot;#FFFFFF&quot;,&quot;code&quot;:&quot;\\begin{lalign*}\n&amp;{\\frac{∂u}{∂x}=\\frac{\\text{u}_{10}-\\text{u}_{00}}{1}}\\\\\n&amp;{}\\\\\n&amp;{\\frac{∂u}{∂y}=\\frac{\\text{u}_{01}-\\text{u}_{00}}{1}}\t\n\\end{lalign*}&quot;,&quot;aid&quot;:null,&quot;backgroundColorModified&quot;:null,&quot;font&quot;:{&quot;color&quot;:&quot;#000000&quot;,&quot;family&quot;:&quot;Arial&quot;,&quot;size&quot;:12},&quot;id&quot;:&quot;1&quot;,&quot;type&quot;:&quot;lalign*&quot;,&quot;ts&quot;:1632701200109,&quot;cs&quot;:&quot;Tot4mAX+bMdIwfaMUrKx5Q==&quot;,&quot;size&quot;:{&quot;width&quot;:130.83333333333334,&quot;height&quot;:112.33333333333333}}"/>
          <p:cNvPicPr preferRelativeResize="0"/>
          <p:nvPr/>
        </p:nvPicPr>
        <p:blipFill>
          <a:blip r:embed="rId6">
            <a:alphaModFix/>
          </a:blip>
          <a:stretch>
            <a:fillRect/>
          </a:stretch>
        </p:blipFill>
        <p:spPr>
          <a:xfrm>
            <a:off x="937900" y="4451325"/>
            <a:ext cx="1246188" cy="1069975"/>
          </a:xfrm>
          <a:prstGeom prst="rect">
            <a:avLst/>
          </a:prstGeom>
          <a:noFill/>
          <a:ln>
            <a:noFill/>
          </a:ln>
        </p:spPr>
      </p:pic>
      <p:pic>
        <p:nvPicPr>
          <p:cNvPr id="558" name="Google Shape;558;p55" descr="{&quot;id&quot;:&quot;1&quot;,&quot;code&quot;:&quot;\\begin{lalign*}\n&amp;{\\frac{∂v}{∂x}=\\frac{\\text{v}_{10}-\\text{v}_{00}}{1}}\\\\\n&amp;{}\\\\\n&amp;{\\frac{∂v}{∂y}=\\frac{\\text{v}_{01}-\\text{v}_{00}}{1}}\t\n\\end{lalign*}&quot;,&quot;backgroundColor&quot;:&quot;#FFFFFF&quot;,&quot;backgroundColorModified&quot;:false,&quot;aid&quot;:null,&quot;font&quot;:{&quot;size&quot;:12,&quot;color&quot;:&quot;#000000&quot;,&quot;family&quot;:&quot;Arial&quot;},&quot;type&quot;:&quot;lalign*&quot;,&quot;ts&quot;:1632701277160,&quot;cs&quot;:&quot;2EKu5Bol8ko4bqkAQO3YNw==&quot;,&quot;size&quot;:{&quot;width&quot;:129.66666666666666,&quot;height&quot;:112.33333333333333}}"/>
          <p:cNvPicPr preferRelativeResize="0"/>
          <p:nvPr/>
        </p:nvPicPr>
        <p:blipFill>
          <a:blip r:embed="rId7">
            <a:alphaModFix/>
          </a:blip>
          <a:stretch>
            <a:fillRect/>
          </a:stretch>
        </p:blipFill>
        <p:spPr>
          <a:xfrm>
            <a:off x="2849481" y="4451325"/>
            <a:ext cx="1235075" cy="1069975"/>
          </a:xfrm>
          <a:prstGeom prst="rect">
            <a:avLst/>
          </a:prstGeom>
          <a:noFill/>
          <a:ln>
            <a:noFill/>
          </a:ln>
        </p:spPr>
      </p:pic>
      <p:sp>
        <p:nvSpPr>
          <p:cNvPr id="559" name="Google Shape;559;p55"/>
          <p:cNvSpPr txBox="1"/>
          <p:nvPr/>
        </p:nvSpPr>
        <p:spPr>
          <a:xfrm>
            <a:off x="4719748" y="5341869"/>
            <a:ext cx="387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b="1">
                <a:solidFill>
                  <a:srgbClr val="FF0000"/>
                </a:solidFill>
              </a:rPr>
              <a:t>Cuidado: du e dv são definidos pela quantidade de texels.</a:t>
            </a:r>
            <a:endParaRPr sz="1200" b="1">
              <a:solidFill>
                <a:srgbClr val="FF0000"/>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sp>
        <p:nvSpPr>
          <p:cNvPr id="566" name="Google Shape;566;p5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51</a:t>
            </a:fld>
            <a:endParaRPr/>
          </a:p>
        </p:txBody>
      </p:sp>
      <p:pic>
        <p:nvPicPr>
          <p:cNvPr id="567" name="Google Shape;567;p56"/>
          <p:cNvPicPr preferRelativeResize="0"/>
          <p:nvPr/>
        </p:nvPicPr>
        <p:blipFill rotWithShape="1">
          <a:blip r:embed="rId3">
            <a:alphaModFix/>
          </a:blip>
          <a:srcRect l="54155"/>
          <a:stretch/>
        </p:blipFill>
        <p:spPr>
          <a:xfrm>
            <a:off x="4720156" y="857450"/>
            <a:ext cx="3593500" cy="3509075"/>
          </a:xfrm>
          <a:prstGeom prst="rect">
            <a:avLst/>
          </a:prstGeom>
          <a:noFill/>
          <a:ln>
            <a:noFill/>
          </a:ln>
        </p:spPr>
      </p:pic>
      <p:pic>
        <p:nvPicPr>
          <p:cNvPr id="568" name="Google Shape;568;p56"/>
          <p:cNvPicPr preferRelativeResize="0"/>
          <p:nvPr/>
        </p:nvPicPr>
        <p:blipFill>
          <a:blip r:embed="rId4">
            <a:alphaModFix/>
          </a:blip>
          <a:stretch>
            <a:fillRect/>
          </a:stretch>
        </p:blipFill>
        <p:spPr>
          <a:xfrm>
            <a:off x="544525" y="908918"/>
            <a:ext cx="3690225" cy="3386411"/>
          </a:xfrm>
          <a:prstGeom prst="rect">
            <a:avLst/>
          </a:prstGeom>
          <a:noFill/>
          <a:ln>
            <a:noFill/>
          </a:ln>
        </p:spPr>
      </p:pic>
      <p:pic>
        <p:nvPicPr>
          <p:cNvPr id="569" name="Google Shape;569;p56"/>
          <p:cNvPicPr preferRelativeResize="0"/>
          <p:nvPr/>
        </p:nvPicPr>
        <p:blipFill rotWithShape="1">
          <a:blip r:embed="rId5">
            <a:alphaModFix/>
          </a:blip>
          <a:srcRect/>
          <a:stretch/>
        </p:blipFill>
        <p:spPr>
          <a:xfrm>
            <a:off x="4636850" y="4451324"/>
            <a:ext cx="3875550" cy="917901"/>
          </a:xfrm>
          <a:prstGeom prst="rect">
            <a:avLst/>
          </a:prstGeom>
          <a:noFill/>
          <a:ln>
            <a:noFill/>
          </a:ln>
        </p:spPr>
      </p:pic>
      <p:pic>
        <p:nvPicPr>
          <p:cNvPr id="570" name="Google Shape;570;p56" descr="{&quot;backgroundColor&quot;:&quot;#FFFFFF&quot;,&quot;code&quot;:&quot;\\begin{lalign*}\n&amp;{\\frac{∂u}{∂x}=\\frac{\\text{u}_{10}-\\text{u}_{00}}{1}}\\\\\n&amp;{}\\\\\n&amp;{\\frac{∂u}{∂y}=\\frac{\\text{u}_{01}-\\text{u}_{00}}{1}}\t\n\\end{lalign*}&quot;,&quot;aid&quot;:null,&quot;backgroundColorModified&quot;:null,&quot;font&quot;:{&quot;color&quot;:&quot;#000000&quot;,&quot;family&quot;:&quot;Arial&quot;,&quot;size&quot;:12},&quot;id&quot;:&quot;1&quot;,&quot;type&quot;:&quot;lalign*&quot;,&quot;ts&quot;:1632701200109,&quot;cs&quot;:&quot;Tot4mAX+bMdIwfaMUrKx5Q==&quot;,&quot;size&quot;:{&quot;width&quot;:130.83333333333334,&quot;height&quot;:112.33333333333333}}"/>
          <p:cNvPicPr preferRelativeResize="0"/>
          <p:nvPr/>
        </p:nvPicPr>
        <p:blipFill>
          <a:blip r:embed="rId6">
            <a:alphaModFix/>
          </a:blip>
          <a:stretch>
            <a:fillRect/>
          </a:stretch>
        </p:blipFill>
        <p:spPr>
          <a:xfrm>
            <a:off x="824800" y="4451475"/>
            <a:ext cx="1246188" cy="1069975"/>
          </a:xfrm>
          <a:prstGeom prst="rect">
            <a:avLst/>
          </a:prstGeom>
          <a:noFill/>
          <a:ln>
            <a:noFill/>
          </a:ln>
        </p:spPr>
      </p:pic>
      <p:pic>
        <p:nvPicPr>
          <p:cNvPr id="571" name="Google Shape;571;p56" descr="{&quot;id&quot;:&quot;1&quot;,&quot;code&quot;:&quot;\\begin{lalign*}\n&amp;{\\frac{∂v}{∂x}=\\frac{\\text{v}_{10}-\\text{v}_{00}}{1}}\\\\\n&amp;{}\\\\\n&amp;{\\frac{∂v}{∂y}=\\frac{\\text{v}_{01}-\\text{v}_{00}}{1}}\t\n\\end{lalign*}&quot;,&quot;backgroundColor&quot;:&quot;#FFFFFF&quot;,&quot;backgroundColorModified&quot;:false,&quot;aid&quot;:null,&quot;font&quot;:{&quot;size&quot;:12,&quot;color&quot;:&quot;#000000&quot;,&quot;family&quot;:&quot;Arial&quot;},&quot;type&quot;:&quot;lalign*&quot;,&quot;ts&quot;:1632701277160,&quot;cs&quot;:&quot;2EKu5Bol8ko4bqkAQO3YNw==&quot;,&quot;size&quot;:{&quot;width&quot;:129.66666666666666,&quot;height&quot;:112.33333333333333}}"/>
          <p:cNvPicPr preferRelativeResize="0"/>
          <p:nvPr/>
        </p:nvPicPr>
        <p:blipFill>
          <a:blip r:embed="rId7">
            <a:alphaModFix/>
          </a:blip>
          <a:stretch>
            <a:fillRect/>
          </a:stretch>
        </p:blipFill>
        <p:spPr>
          <a:xfrm>
            <a:off x="2736381" y="4451475"/>
            <a:ext cx="1235075" cy="1069975"/>
          </a:xfrm>
          <a:prstGeom prst="rect">
            <a:avLst/>
          </a:prstGeom>
          <a:noFill/>
          <a:ln>
            <a:noFill/>
          </a:ln>
        </p:spPr>
      </p:pic>
      <p:sp>
        <p:nvSpPr>
          <p:cNvPr id="572" name="Google Shape;572;p56"/>
          <p:cNvSpPr txBox="1"/>
          <p:nvPr/>
        </p:nvSpPr>
        <p:spPr>
          <a:xfrm>
            <a:off x="4719748" y="5341869"/>
            <a:ext cx="387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b="1">
                <a:solidFill>
                  <a:srgbClr val="FF0000"/>
                </a:solidFill>
              </a:rPr>
              <a:t>Cuidado: du e dv são definidos pela quantidade de texels.</a:t>
            </a:r>
            <a:endParaRPr sz="1200" b="1">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Visualizando com os níveis de Mipmap</a:t>
            </a:r>
            <a:endParaRPr/>
          </a:p>
        </p:txBody>
      </p:sp>
      <p:sp>
        <p:nvSpPr>
          <p:cNvPr id="578" name="Google Shape;578;p5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D sendo cortado no nível mais próximo encontrado</a:t>
            </a:r>
            <a:endParaRPr/>
          </a:p>
        </p:txBody>
      </p:sp>
      <p:sp>
        <p:nvSpPr>
          <p:cNvPr id="579" name="Google Shape;579;p5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52</a:t>
            </a:fld>
            <a:endParaRPr/>
          </a:p>
        </p:txBody>
      </p:sp>
      <p:pic>
        <p:nvPicPr>
          <p:cNvPr id="580" name="Google Shape;580;p57"/>
          <p:cNvPicPr preferRelativeResize="0"/>
          <p:nvPr/>
        </p:nvPicPr>
        <p:blipFill rotWithShape="1">
          <a:blip r:embed="rId3">
            <a:alphaModFix/>
          </a:blip>
          <a:srcRect/>
          <a:stretch/>
        </p:blipFill>
        <p:spPr>
          <a:xfrm>
            <a:off x="1722043" y="893567"/>
            <a:ext cx="5152489" cy="385005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Filtragem Trilinear</a:t>
            </a:r>
            <a:endParaRPr/>
          </a:p>
        </p:txBody>
      </p:sp>
      <p:sp>
        <p:nvSpPr>
          <p:cNvPr id="587" name="Google Shape;587;p58"/>
          <p:cNvSpPr txBox="1">
            <a:spLocks noGrp="1"/>
          </p:cNvSpPr>
          <p:nvPr>
            <p:ph type="body" idx="1"/>
          </p:nvPr>
        </p:nvSpPr>
        <p:spPr>
          <a:xfrm>
            <a:off x="390548" y="4654193"/>
            <a:ext cx="8428232" cy="68095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Interpolação Linear baseada em um valor de D contínuo.</a:t>
            </a:r>
            <a:endParaRPr/>
          </a:p>
        </p:txBody>
      </p:sp>
      <p:sp>
        <p:nvSpPr>
          <p:cNvPr id="588" name="Google Shape;588;p5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53</a:t>
            </a:fld>
            <a:endParaRPr/>
          </a:p>
        </p:txBody>
      </p:sp>
      <p:pic>
        <p:nvPicPr>
          <p:cNvPr id="589" name="Google Shape;589;p58"/>
          <p:cNvPicPr preferRelativeResize="0"/>
          <p:nvPr/>
        </p:nvPicPr>
        <p:blipFill rotWithShape="1">
          <a:blip r:embed="rId3">
            <a:alphaModFix/>
          </a:blip>
          <a:srcRect/>
          <a:stretch/>
        </p:blipFill>
        <p:spPr>
          <a:xfrm>
            <a:off x="1420844" y="1090877"/>
            <a:ext cx="2389027" cy="2406091"/>
          </a:xfrm>
          <a:prstGeom prst="rect">
            <a:avLst/>
          </a:prstGeom>
          <a:noFill/>
          <a:ln>
            <a:noFill/>
          </a:ln>
        </p:spPr>
      </p:pic>
      <p:pic>
        <p:nvPicPr>
          <p:cNvPr id="590" name="Google Shape;590;p58"/>
          <p:cNvPicPr preferRelativeResize="0"/>
          <p:nvPr/>
        </p:nvPicPr>
        <p:blipFill rotWithShape="1">
          <a:blip r:embed="rId4">
            <a:alphaModFix/>
          </a:blip>
          <a:srcRect/>
          <a:stretch/>
        </p:blipFill>
        <p:spPr>
          <a:xfrm>
            <a:off x="5334129" y="1107941"/>
            <a:ext cx="2389027" cy="2389027"/>
          </a:xfrm>
          <a:prstGeom prst="rect">
            <a:avLst/>
          </a:prstGeom>
          <a:noFill/>
          <a:ln>
            <a:noFill/>
          </a:ln>
        </p:spPr>
      </p:pic>
      <p:sp>
        <p:nvSpPr>
          <p:cNvPr id="591" name="Google Shape;591;p58"/>
          <p:cNvSpPr/>
          <p:nvPr/>
        </p:nvSpPr>
        <p:spPr>
          <a:xfrm>
            <a:off x="1420844" y="3538065"/>
            <a:ext cx="23890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Mipmap nível D</a:t>
            </a:r>
            <a:endParaRPr sz="1800">
              <a:solidFill>
                <a:schemeClr val="dk1"/>
              </a:solidFill>
              <a:latin typeface="Arial"/>
              <a:ea typeface="Arial"/>
              <a:cs typeface="Arial"/>
              <a:sym typeface="Arial"/>
            </a:endParaRPr>
          </a:p>
        </p:txBody>
      </p:sp>
      <p:sp>
        <p:nvSpPr>
          <p:cNvPr id="592" name="Google Shape;592;p58"/>
          <p:cNvSpPr/>
          <p:nvPr/>
        </p:nvSpPr>
        <p:spPr>
          <a:xfrm>
            <a:off x="5334129" y="3538065"/>
            <a:ext cx="23890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Mipmap nível D+1</a:t>
            </a:r>
            <a:endParaRPr/>
          </a:p>
        </p:txBody>
      </p:sp>
      <p:pic>
        <p:nvPicPr>
          <p:cNvPr id="593" name="Google Shape;593;p58"/>
          <p:cNvPicPr preferRelativeResize="0"/>
          <p:nvPr/>
        </p:nvPicPr>
        <p:blipFill rotWithShape="1">
          <a:blip r:embed="rId5">
            <a:alphaModFix/>
          </a:blip>
          <a:srcRect/>
          <a:stretch/>
        </p:blipFill>
        <p:spPr>
          <a:xfrm>
            <a:off x="2489200" y="3907396"/>
            <a:ext cx="4165600" cy="77761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Filtro Trilinear</a:t>
            </a:r>
            <a:endParaRPr/>
          </a:p>
        </p:txBody>
      </p:sp>
      <p:sp>
        <p:nvSpPr>
          <p:cNvPr id="600" name="Google Shape;600;p5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54</a:t>
            </a:fld>
            <a:endParaRPr/>
          </a:p>
        </p:txBody>
      </p:sp>
      <p:pic>
        <p:nvPicPr>
          <p:cNvPr id="601" name="Google Shape;601;p59"/>
          <p:cNvPicPr preferRelativeResize="0"/>
          <p:nvPr/>
        </p:nvPicPr>
        <p:blipFill>
          <a:blip r:embed="rId3">
            <a:alphaModFix/>
          </a:blip>
          <a:stretch>
            <a:fillRect/>
          </a:stretch>
        </p:blipFill>
        <p:spPr>
          <a:xfrm>
            <a:off x="835375" y="892499"/>
            <a:ext cx="4238750" cy="4125525"/>
          </a:xfrm>
          <a:prstGeom prst="rect">
            <a:avLst/>
          </a:prstGeom>
          <a:noFill/>
          <a:ln>
            <a:noFill/>
          </a:ln>
        </p:spPr>
      </p:pic>
      <p:pic>
        <p:nvPicPr>
          <p:cNvPr id="602" name="Google Shape;602;p59"/>
          <p:cNvPicPr preferRelativeResize="0"/>
          <p:nvPr/>
        </p:nvPicPr>
        <p:blipFill>
          <a:blip r:embed="rId4">
            <a:alphaModFix/>
          </a:blip>
          <a:stretch>
            <a:fillRect/>
          </a:stretch>
        </p:blipFill>
        <p:spPr>
          <a:xfrm>
            <a:off x="6513525" y="576526"/>
            <a:ext cx="2012200" cy="2024850"/>
          </a:xfrm>
          <a:prstGeom prst="rect">
            <a:avLst/>
          </a:prstGeom>
          <a:noFill/>
          <a:ln>
            <a:noFill/>
          </a:ln>
        </p:spPr>
      </p:pic>
      <p:pic>
        <p:nvPicPr>
          <p:cNvPr id="603" name="Google Shape;603;p59"/>
          <p:cNvPicPr preferRelativeResize="0"/>
          <p:nvPr/>
        </p:nvPicPr>
        <p:blipFill>
          <a:blip r:embed="rId5">
            <a:alphaModFix/>
          </a:blip>
          <a:stretch>
            <a:fillRect/>
          </a:stretch>
        </p:blipFill>
        <p:spPr>
          <a:xfrm>
            <a:off x="6519837" y="3079426"/>
            <a:ext cx="1999584" cy="2024850"/>
          </a:xfrm>
          <a:prstGeom prst="rect">
            <a:avLst/>
          </a:prstGeom>
          <a:noFill/>
          <a:ln>
            <a:noFill/>
          </a:ln>
        </p:spPr>
      </p:pic>
      <p:sp>
        <p:nvSpPr>
          <p:cNvPr id="604" name="Google Shape;604;p59"/>
          <p:cNvSpPr txBox="1"/>
          <p:nvPr/>
        </p:nvSpPr>
        <p:spPr>
          <a:xfrm>
            <a:off x="6226583" y="2525377"/>
            <a:ext cx="26313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600"/>
              </a:spcBef>
              <a:spcAft>
                <a:spcPts val="1600"/>
              </a:spcAft>
              <a:buNone/>
            </a:pPr>
            <a:r>
              <a:rPr lang="pt-BR" sz="1300" b="1">
                <a:solidFill>
                  <a:schemeClr val="dk1"/>
                </a:solidFill>
              </a:rPr>
              <a:t>mip-map texels: nível d+1</a:t>
            </a:r>
            <a:endParaRPr sz="1300">
              <a:solidFill>
                <a:schemeClr val="dk1"/>
              </a:solidFill>
            </a:endParaRPr>
          </a:p>
        </p:txBody>
      </p:sp>
      <p:sp>
        <p:nvSpPr>
          <p:cNvPr id="605" name="Google Shape;605;p59"/>
          <p:cNvSpPr txBox="1"/>
          <p:nvPr/>
        </p:nvSpPr>
        <p:spPr>
          <a:xfrm>
            <a:off x="6203983" y="5018033"/>
            <a:ext cx="26313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600"/>
              </a:spcBef>
              <a:spcAft>
                <a:spcPts val="1600"/>
              </a:spcAft>
              <a:buNone/>
            </a:pPr>
            <a:r>
              <a:rPr lang="pt-BR" sz="1300" b="1">
                <a:solidFill>
                  <a:schemeClr val="dk1"/>
                </a:solidFill>
              </a:rPr>
              <a:t>mip-map texels: nível d</a:t>
            </a:r>
            <a:endParaRPr sz="1300">
              <a:solidFill>
                <a:schemeClr val="dk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Visualizando níveis de Mipmap contínuos</a:t>
            </a:r>
            <a:endParaRPr/>
          </a:p>
        </p:txBody>
      </p:sp>
      <p:sp>
        <p:nvSpPr>
          <p:cNvPr id="611" name="Google Shape;611;p60"/>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Filtragem Trilinear: visualizando D de forma contínua</a:t>
            </a:r>
            <a:endParaRPr/>
          </a:p>
        </p:txBody>
      </p:sp>
      <p:sp>
        <p:nvSpPr>
          <p:cNvPr id="612" name="Google Shape;612;p6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55</a:t>
            </a:fld>
            <a:endParaRPr/>
          </a:p>
        </p:txBody>
      </p:sp>
      <p:pic>
        <p:nvPicPr>
          <p:cNvPr id="613" name="Google Shape;613;p60"/>
          <p:cNvPicPr preferRelativeResize="0"/>
          <p:nvPr/>
        </p:nvPicPr>
        <p:blipFill rotWithShape="1">
          <a:blip r:embed="rId3">
            <a:alphaModFix/>
          </a:blip>
          <a:srcRect/>
          <a:stretch/>
        </p:blipFill>
        <p:spPr>
          <a:xfrm>
            <a:off x="2308390" y="1150634"/>
            <a:ext cx="4572000" cy="34163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Custo da Filtragem Bilinear x Trilinear</a:t>
            </a:r>
            <a:endParaRPr/>
          </a:p>
        </p:txBody>
      </p:sp>
      <p:sp>
        <p:nvSpPr>
          <p:cNvPr id="619" name="Google Shape;619;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Amostragem Bilinear</a:t>
            </a:r>
            <a:endParaRPr/>
          </a:p>
          <a:p>
            <a:pPr marL="342900" lvl="0" indent="-342900" algn="l" rtl="0">
              <a:spcBef>
                <a:spcPts val="420"/>
              </a:spcBef>
              <a:spcAft>
                <a:spcPts val="0"/>
              </a:spcAft>
              <a:buClr>
                <a:schemeClr val="dk1"/>
              </a:buClr>
              <a:buSzPts val="2100"/>
              <a:buFont typeface="Arial"/>
              <a:buChar char="•"/>
            </a:pPr>
            <a:r>
              <a:rPr lang="pt-BR" sz="2100"/>
              <a:t>4 leituras de texels</a:t>
            </a:r>
            <a:endParaRPr sz="2100"/>
          </a:p>
          <a:p>
            <a:pPr marL="342900" lvl="0" indent="-342900" algn="l" rtl="0">
              <a:spcBef>
                <a:spcPts val="420"/>
              </a:spcBef>
              <a:spcAft>
                <a:spcPts val="0"/>
              </a:spcAft>
              <a:buClr>
                <a:schemeClr val="dk1"/>
              </a:buClr>
              <a:buSzPts val="2100"/>
              <a:buFont typeface="Arial"/>
              <a:buChar char="•"/>
            </a:pPr>
            <a:r>
              <a:rPr lang="pt-BR" sz="2100"/>
              <a:t>3 interpolações lineares ( 3 multiplicações + 6 somas)</a:t>
            </a:r>
            <a:endParaRPr/>
          </a:p>
          <a:p>
            <a:pPr marL="342900" lvl="0" indent="-209550" algn="l" rtl="0">
              <a:spcBef>
                <a:spcPts val="420"/>
              </a:spcBef>
              <a:spcAft>
                <a:spcPts val="0"/>
              </a:spcAft>
              <a:buClr>
                <a:schemeClr val="dk1"/>
              </a:buClr>
              <a:buSzPts val="2100"/>
              <a:buFont typeface="Arial"/>
              <a:buNone/>
            </a:pPr>
            <a:endParaRPr sz="2100"/>
          </a:p>
          <a:p>
            <a:pPr marL="0" lvl="0" indent="0" algn="l" rtl="0">
              <a:spcBef>
                <a:spcPts val="420"/>
              </a:spcBef>
              <a:spcAft>
                <a:spcPts val="0"/>
              </a:spcAft>
              <a:buClr>
                <a:schemeClr val="dk1"/>
              </a:buClr>
              <a:buSzPts val="2100"/>
              <a:buFont typeface="Verdana"/>
              <a:buNone/>
            </a:pPr>
            <a:r>
              <a:rPr lang="pt-BR" sz="2100"/>
              <a:t>Amostragem Trilinear</a:t>
            </a:r>
            <a:endParaRPr sz="2100"/>
          </a:p>
          <a:p>
            <a:pPr marL="342900" lvl="0" indent="-342900" algn="l" rtl="0">
              <a:spcBef>
                <a:spcPts val="420"/>
              </a:spcBef>
              <a:spcAft>
                <a:spcPts val="0"/>
              </a:spcAft>
              <a:buClr>
                <a:schemeClr val="dk1"/>
              </a:buClr>
              <a:buSzPts val="2100"/>
              <a:buFont typeface="Arial"/>
              <a:buChar char="•"/>
            </a:pPr>
            <a:r>
              <a:rPr lang="pt-BR" sz="2100"/>
              <a:t>8 leituras de texels</a:t>
            </a:r>
            <a:endParaRPr sz="2100"/>
          </a:p>
          <a:p>
            <a:pPr marL="342900" lvl="0" indent="-342900" algn="l" rtl="0">
              <a:spcBef>
                <a:spcPts val="420"/>
              </a:spcBef>
              <a:spcAft>
                <a:spcPts val="0"/>
              </a:spcAft>
              <a:buClr>
                <a:schemeClr val="dk1"/>
              </a:buClr>
              <a:buSzPts val="2100"/>
              <a:buFont typeface="Arial"/>
              <a:buChar char="•"/>
            </a:pPr>
            <a:r>
              <a:rPr lang="pt-BR" sz="2100"/>
              <a:t>7 interpolações lineares ( 7 multiplicações + 14 somas)</a:t>
            </a:r>
            <a:endParaRPr/>
          </a:p>
          <a:p>
            <a:pPr marL="0" lvl="0" indent="0" algn="l" rtl="0">
              <a:spcBef>
                <a:spcPts val="420"/>
              </a:spcBef>
              <a:spcAft>
                <a:spcPts val="0"/>
              </a:spcAft>
              <a:buClr>
                <a:schemeClr val="dk1"/>
              </a:buClr>
              <a:buSzPts val="2100"/>
              <a:buFont typeface="Verdana"/>
              <a:buNone/>
            </a:pPr>
            <a:endParaRPr sz="2100"/>
          </a:p>
        </p:txBody>
      </p:sp>
      <p:sp>
        <p:nvSpPr>
          <p:cNvPr id="620" name="Google Shape;620;p6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26" name="Google Shape;626;p62"/>
          <p:cNvSpPr txBox="1">
            <a:spLocks noGrp="1"/>
          </p:cNvSpPr>
          <p:nvPr>
            <p:ph type="body" idx="1"/>
          </p:nvPr>
        </p:nvSpPr>
        <p:spPr>
          <a:xfrm>
            <a:off x="390550" y="838983"/>
            <a:ext cx="8428200" cy="999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Primeiro. Como saber quais pixels pintar se houver muitos polígonos, e eles estiverem se intersectando?</a:t>
            </a:r>
            <a:endParaRPr/>
          </a:p>
        </p:txBody>
      </p:sp>
      <p:sp>
        <p:nvSpPr>
          <p:cNvPr id="627" name="Google Shape;627;p6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57</a:t>
            </a:fld>
            <a:endParaRPr/>
          </a:p>
        </p:txBody>
      </p:sp>
      <p:grpSp>
        <p:nvGrpSpPr>
          <p:cNvPr id="628" name="Google Shape;628;p62"/>
          <p:cNvGrpSpPr/>
          <p:nvPr/>
        </p:nvGrpSpPr>
        <p:grpSpPr>
          <a:xfrm>
            <a:off x="599100" y="2073175"/>
            <a:ext cx="2892975" cy="2877600"/>
            <a:chOff x="599100" y="2073175"/>
            <a:chExt cx="2892975" cy="2877600"/>
          </a:xfrm>
        </p:grpSpPr>
        <p:cxnSp>
          <p:nvCxnSpPr>
            <p:cNvPr id="629" name="Google Shape;629;p62"/>
            <p:cNvCxnSpPr/>
            <p:nvPr/>
          </p:nvCxnSpPr>
          <p:spPr>
            <a:xfrm>
              <a:off x="599100" y="2073175"/>
              <a:ext cx="0" cy="2877600"/>
            </a:xfrm>
            <a:prstGeom prst="straightConnector1">
              <a:avLst/>
            </a:prstGeom>
            <a:noFill/>
            <a:ln w="28575" cap="flat" cmpd="sng">
              <a:solidFill>
                <a:schemeClr val="dk1"/>
              </a:solidFill>
              <a:prstDash val="solid"/>
              <a:round/>
              <a:headEnd type="none" w="med" len="med"/>
              <a:tailEnd type="triangle" w="med" len="med"/>
            </a:ln>
          </p:spPr>
        </p:cxnSp>
        <p:cxnSp>
          <p:nvCxnSpPr>
            <p:cNvPr id="630" name="Google Shape;630;p62"/>
            <p:cNvCxnSpPr/>
            <p:nvPr/>
          </p:nvCxnSpPr>
          <p:spPr>
            <a:xfrm>
              <a:off x="606975" y="2088942"/>
              <a:ext cx="2885100" cy="0"/>
            </a:xfrm>
            <a:prstGeom prst="straightConnector1">
              <a:avLst/>
            </a:prstGeom>
            <a:noFill/>
            <a:ln w="28575" cap="flat" cmpd="sng">
              <a:solidFill>
                <a:schemeClr val="dk1"/>
              </a:solidFill>
              <a:prstDash val="solid"/>
              <a:round/>
              <a:headEnd type="none" w="med" len="med"/>
              <a:tailEnd type="triangle" w="med" len="med"/>
            </a:ln>
          </p:spPr>
        </p:cxnSp>
      </p:grpSp>
      <p:sp>
        <p:nvSpPr>
          <p:cNvPr id="631" name="Google Shape;631;p62"/>
          <p:cNvSpPr/>
          <p:nvPr/>
        </p:nvSpPr>
        <p:spPr>
          <a:xfrm rot="1646092">
            <a:off x="843532" y="2716900"/>
            <a:ext cx="1387551" cy="969448"/>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2"/>
          <p:cNvSpPr/>
          <p:nvPr/>
        </p:nvSpPr>
        <p:spPr>
          <a:xfrm rot="4024969">
            <a:off x="1776975" y="2262359"/>
            <a:ext cx="1387519" cy="969290"/>
          </a:xfrm>
          <a:prstGeom prst="triangle">
            <a:avLst>
              <a:gd name="adj" fmla="val 70522"/>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2"/>
          <p:cNvSpPr/>
          <p:nvPr/>
        </p:nvSpPr>
        <p:spPr>
          <a:xfrm flipH="1">
            <a:off x="1298050" y="3498500"/>
            <a:ext cx="1839300" cy="10131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62"/>
          <p:cNvGrpSpPr/>
          <p:nvPr/>
        </p:nvGrpSpPr>
        <p:grpSpPr>
          <a:xfrm>
            <a:off x="4811125" y="2227050"/>
            <a:ext cx="2892975" cy="2877600"/>
            <a:chOff x="599100" y="2073175"/>
            <a:chExt cx="2892975" cy="2877600"/>
          </a:xfrm>
        </p:grpSpPr>
        <p:cxnSp>
          <p:nvCxnSpPr>
            <p:cNvPr id="635" name="Google Shape;635;p62"/>
            <p:cNvCxnSpPr/>
            <p:nvPr/>
          </p:nvCxnSpPr>
          <p:spPr>
            <a:xfrm>
              <a:off x="599100" y="2073175"/>
              <a:ext cx="0" cy="2877600"/>
            </a:xfrm>
            <a:prstGeom prst="straightConnector1">
              <a:avLst/>
            </a:prstGeom>
            <a:noFill/>
            <a:ln w="28575" cap="flat" cmpd="sng">
              <a:solidFill>
                <a:schemeClr val="dk1"/>
              </a:solidFill>
              <a:prstDash val="solid"/>
              <a:round/>
              <a:headEnd type="none" w="med" len="med"/>
              <a:tailEnd type="triangle" w="med" len="med"/>
            </a:ln>
          </p:spPr>
        </p:cxnSp>
        <p:cxnSp>
          <p:nvCxnSpPr>
            <p:cNvPr id="636" name="Google Shape;636;p62"/>
            <p:cNvCxnSpPr/>
            <p:nvPr/>
          </p:nvCxnSpPr>
          <p:spPr>
            <a:xfrm>
              <a:off x="606975" y="2088942"/>
              <a:ext cx="2885100" cy="0"/>
            </a:xfrm>
            <a:prstGeom prst="straightConnector1">
              <a:avLst/>
            </a:prstGeom>
            <a:noFill/>
            <a:ln w="28575" cap="flat" cmpd="sng">
              <a:solidFill>
                <a:schemeClr val="dk1"/>
              </a:solidFill>
              <a:prstDash val="solid"/>
              <a:round/>
              <a:headEnd type="none" w="med" len="med"/>
              <a:tailEnd type="triangle" w="med" len="med"/>
            </a:ln>
          </p:spPr>
        </p:cxnSp>
      </p:grpSp>
      <p:sp>
        <p:nvSpPr>
          <p:cNvPr id="637" name="Google Shape;637;p62"/>
          <p:cNvSpPr/>
          <p:nvPr/>
        </p:nvSpPr>
        <p:spPr>
          <a:xfrm rot="-2991013">
            <a:off x="5055573" y="2870775"/>
            <a:ext cx="1387433" cy="969513"/>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2"/>
          <p:cNvSpPr/>
          <p:nvPr/>
        </p:nvSpPr>
        <p:spPr>
          <a:xfrm rot="-9785586">
            <a:off x="5621091" y="2716875"/>
            <a:ext cx="1387468" cy="969518"/>
          </a:xfrm>
          <a:prstGeom prst="triangle">
            <a:avLst>
              <a:gd name="adj" fmla="val 1740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2"/>
          <p:cNvSpPr/>
          <p:nvPr/>
        </p:nvSpPr>
        <p:spPr>
          <a:xfrm rot="-2240038">
            <a:off x="5567846" y="3069052"/>
            <a:ext cx="1518650" cy="1013073"/>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0" name="Google Shape;640;p62"/>
          <p:cNvPicPr preferRelativeResize="0"/>
          <p:nvPr/>
        </p:nvPicPr>
        <p:blipFill rotWithShape="1">
          <a:blip r:embed="rId3">
            <a:alphaModFix/>
          </a:blip>
          <a:srcRect t="44918"/>
          <a:stretch/>
        </p:blipFill>
        <p:spPr>
          <a:xfrm>
            <a:off x="1298050" y="3498500"/>
            <a:ext cx="1839300" cy="1013100"/>
          </a:xfrm>
          <a:prstGeom prst="rect">
            <a:avLst/>
          </a:prstGeom>
          <a:noFill/>
          <a:ln>
            <a:noFill/>
          </a:ln>
        </p:spPr>
      </p:pic>
      <p:sp>
        <p:nvSpPr>
          <p:cNvPr id="641" name="Google Shape;641;p62"/>
          <p:cNvSpPr/>
          <p:nvPr/>
        </p:nvSpPr>
        <p:spPr>
          <a:xfrm flipH="1">
            <a:off x="1298050" y="3498500"/>
            <a:ext cx="1839300" cy="10131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2"/>
          <p:cNvSpPr/>
          <p:nvPr/>
        </p:nvSpPr>
        <p:spPr>
          <a:xfrm rot="10800000" flipH="1">
            <a:off x="1277475" y="3473900"/>
            <a:ext cx="1916100" cy="10377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2"/>
          <p:cNvSpPr/>
          <p:nvPr/>
        </p:nvSpPr>
        <p:spPr>
          <a:xfrm rot="1646092">
            <a:off x="843532" y="2716900"/>
            <a:ext cx="1387551" cy="969448"/>
          </a:xfrm>
          <a:prstGeom prst="triangle">
            <a:avLst>
              <a:gd name="adj" fmla="val 50000"/>
            </a:avLst>
          </a:prstGeom>
          <a:solidFill>
            <a:srgbClr val="6AA84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2"/>
          <p:cNvSpPr/>
          <p:nvPr/>
        </p:nvSpPr>
        <p:spPr>
          <a:xfrm rot="4024969">
            <a:off x="1776975" y="2262359"/>
            <a:ext cx="1387519" cy="969290"/>
          </a:xfrm>
          <a:prstGeom prst="triangle">
            <a:avLst>
              <a:gd name="adj" fmla="val 70522"/>
            </a:avLst>
          </a:prstGeom>
          <a:gradFill>
            <a:gsLst>
              <a:gs pos="0">
                <a:srgbClr val="DFE9FB"/>
              </a:gs>
              <a:gs pos="100000">
                <a:srgbClr val="6E9BE7"/>
              </a:gs>
            </a:gsLst>
            <a:lin ang="16200038"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1000"/>
                                        <p:tgtEl>
                                          <p:spTgt spid="628"/>
                                        </p:tgtEl>
                                      </p:cBhvr>
                                    </p:animEffect>
                                  </p:childTnLst>
                                </p:cTn>
                              </p:par>
                              <p:par>
                                <p:cTn id="8" presetID="10" presetClass="entr" presetSubtype="0" fill="hold" nodeType="withEffect">
                                  <p:stCondLst>
                                    <p:cond delay="0"/>
                                  </p:stCondLst>
                                  <p:childTnLst>
                                    <p:set>
                                      <p:cBhvr>
                                        <p:cTn id="9" dur="1" fill="hold">
                                          <p:stCondLst>
                                            <p:cond delay="0"/>
                                          </p:stCondLst>
                                        </p:cTn>
                                        <p:tgtEl>
                                          <p:spTgt spid="631"/>
                                        </p:tgtEl>
                                        <p:attrNameLst>
                                          <p:attrName>style.visibility</p:attrName>
                                        </p:attrNameLst>
                                      </p:cBhvr>
                                      <p:to>
                                        <p:strVal val="visible"/>
                                      </p:to>
                                    </p:set>
                                    <p:animEffect transition="in" filter="fade">
                                      <p:cBhvr>
                                        <p:cTn id="10" dur="1000"/>
                                        <p:tgtEl>
                                          <p:spTgt spid="631"/>
                                        </p:tgtEl>
                                      </p:cBhvr>
                                    </p:animEffect>
                                  </p:childTnLst>
                                </p:cTn>
                              </p:par>
                              <p:par>
                                <p:cTn id="11" presetID="10" presetClass="entr" presetSubtype="0" fill="hold" nodeType="with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1000"/>
                                        <p:tgtEl>
                                          <p:spTgt spid="632"/>
                                        </p:tgtEl>
                                      </p:cBhvr>
                                    </p:animEffect>
                                  </p:childTnLst>
                                </p:cTn>
                              </p:par>
                              <p:par>
                                <p:cTn id="14" presetID="10" presetClass="entr" presetSubtype="0" fill="hold" nodeType="withEffect">
                                  <p:stCondLst>
                                    <p:cond delay="0"/>
                                  </p:stCondLst>
                                  <p:childTnLst>
                                    <p:set>
                                      <p:cBhvr>
                                        <p:cTn id="15" dur="1" fill="hold">
                                          <p:stCondLst>
                                            <p:cond delay="0"/>
                                          </p:stCondLst>
                                        </p:cTn>
                                        <p:tgtEl>
                                          <p:spTgt spid="633"/>
                                        </p:tgtEl>
                                        <p:attrNameLst>
                                          <p:attrName>style.visibility</p:attrName>
                                        </p:attrNameLst>
                                      </p:cBhvr>
                                      <p:to>
                                        <p:strVal val="visible"/>
                                      </p:to>
                                    </p:set>
                                    <p:animEffect transition="in" filter="fade">
                                      <p:cBhvr>
                                        <p:cTn id="16" dur="1000"/>
                                        <p:tgtEl>
                                          <p:spTgt spid="6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fade">
                                      <p:cBhvr>
                                        <p:cTn id="33" dur="1000"/>
                                        <p:tgtEl>
                                          <p:spTgt spid="634"/>
                                        </p:tgtEl>
                                      </p:cBhvr>
                                    </p:animEffect>
                                  </p:childTnLst>
                                </p:cTn>
                              </p:par>
                              <p:par>
                                <p:cTn id="34" presetID="10" presetClass="entr" presetSubtype="0" fill="hold" nodeType="withEffect">
                                  <p:stCondLst>
                                    <p:cond delay="0"/>
                                  </p:stCondLst>
                                  <p:childTnLst>
                                    <p:set>
                                      <p:cBhvr>
                                        <p:cTn id="35" dur="1" fill="hold">
                                          <p:stCondLst>
                                            <p:cond delay="0"/>
                                          </p:stCondLst>
                                        </p:cTn>
                                        <p:tgtEl>
                                          <p:spTgt spid="638"/>
                                        </p:tgtEl>
                                        <p:attrNameLst>
                                          <p:attrName>style.visibility</p:attrName>
                                        </p:attrNameLst>
                                      </p:cBhvr>
                                      <p:to>
                                        <p:strVal val="visible"/>
                                      </p:to>
                                    </p:set>
                                    <p:animEffect transition="in" filter="fade">
                                      <p:cBhvr>
                                        <p:cTn id="36" dur="1000"/>
                                        <p:tgtEl>
                                          <p:spTgt spid="638"/>
                                        </p:tgtEl>
                                      </p:cBhvr>
                                    </p:animEffect>
                                  </p:childTnLst>
                                </p:cTn>
                              </p:par>
                              <p:par>
                                <p:cTn id="37" presetID="10" presetClass="entr" presetSubtype="0" fill="hold" nodeType="withEffect">
                                  <p:stCondLst>
                                    <p:cond delay="0"/>
                                  </p:stCondLst>
                                  <p:childTnLst>
                                    <p:set>
                                      <p:cBhvr>
                                        <p:cTn id="38" dur="1" fill="hold">
                                          <p:stCondLst>
                                            <p:cond delay="0"/>
                                          </p:stCondLst>
                                        </p:cTn>
                                        <p:tgtEl>
                                          <p:spTgt spid="637"/>
                                        </p:tgtEl>
                                        <p:attrNameLst>
                                          <p:attrName>style.visibility</p:attrName>
                                        </p:attrNameLst>
                                      </p:cBhvr>
                                      <p:to>
                                        <p:strVal val="visible"/>
                                      </p:to>
                                    </p:set>
                                    <p:animEffect transition="in" filter="fade">
                                      <p:cBhvr>
                                        <p:cTn id="39" dur="1000"/>
                                        <p:tgtEl>
                                          <p:spTgt spid="637"/>
                                        </p:tgtEl>
                                      </p:cBhvr>
                                    </p:animEffect>
                                  </p:childTnLst>
                                </p:cTn>
                              </p:par>
                              <p:par>
                                <p:cTn id="40" presetID="10" presetClass="entr" presetSubtype="0" fill="hold" nodeType="withEffect">
                                  <p:stCondLst>
                                    <p:cond delay="0"/>
                                  </p:stCondLst>
                                  <p:childTnLst>
                                    <p:set>
                                      <p:cBhvr>
                                        <p:cTn id="41" dur="1" fill="hold">
                                          <p:stCondLst>
                                            <p:cond delay="0"/>
                                          </p:stCondLst>
                                        </p:cTn>
                                        <p:tgtEl>
                                          <p:spTgt spid="639"/>
                                        </p:tgtEl>
                                        <p:attrNameLst>
                                          <p:attrName>style.visibility</p:attrName>
                                        </p:attrNameLst>
                                      </p:cBhvr>
                                      <p:to>
                                        <p:strVal val="visible"/>
                                      </p:to>
                                    </p:set>
                                    <p:animEffect transition="in" filter="fade">
                                      <p:cBhvr>
                                        <p:cTn id="42"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Pintor</a:t>
            </a:r>
            <a:endParaRPr/>
          </a:p>
        </p:txBody>
      </p:sp>
      <p:sp>
        <p:nvSpPr>
          <p:cNvPr id="650" name="Google Shape;650;p63"/>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Inspirado em como pintores pintam</a:t>
            </a:r>
            <a:endParaRPr/>
          </a:p>
          <a:p>
            <a:pPr marL="0" lvl="0" indent="0" algn="l" rtl="0">
              <a:spcBef>
                <a:spcPts val="400"/>
              </a:spcBef>
              <a:spcAft>
                <a:spcPts val="0"/>
              </a:spcAft>
              <a:buClr>
                <a:schemeClr val="dk1"/>
              </a:buClr>
              <a:buSzPts val="2000"/>
              <a:buFont typeface="Verdana"/>
              <a:buNone/>
            </a:pPr>
            <a:r>
              <a:rPr lang="pt-BR"/>
              <a:t>Pinte de trás para a frente, sobrescrevendo o framebuffer</a:t>
            </a:r>
            <a:endParaRPr/>
          </a:p>
        </p:txBody>
      </p:sp>
      <p:sp>
        <p:nvSpPr>
          <p:cNvPr id="651" name="Google Shape;65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58</a:t>
            </a:fld>
            <a:endParaRPr/>
          </a:p>
        </p:txBody>
      </p:sp>
      <p:sp>
        <p:nvSpPr>
          <p:cNvPr id="652" name="Google Shape;652;p63"/>
          <p:cNvSpPr/>
          <p:nvPr/>
        </p:nvSpPr>
        <p:spPr>
          <a:xfrm>
            <a:off x="2479966" y="5412063"/>
            <a:ext cx="5901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a:solidFill>
                  <a:schemeClr val="dk1"/>
                </a:solidFill>
                <a:latin typeface="Arial"/>
                <a:ea typeface="Arial"/>
                <a:cs typeface="Arial"/>
                <a:sym typeface="Arial"/>
              </a:rPr>
              <a:t>http://cs.wellesley.edu/~cs307/lectures/19new.html</a:t>
            </a:r>
            <a:endParaRPr/>
          </a:p>
        </p:txBody>
      </p:sp>
      <p:pic>
        <p:nvPicPr>
          <p:cNvPr id="653" name="Google Shape;653;p63"/>
          <p:cNvPicPr preferRelativeResize="0"/>
          <p:nvPr/>
        </p:nvPicPr>
        <p:blipFill rotWithShape="1">
          <a:blip r:embed="rId3">
            <a:alphaModFix/>
          </a:blip>
          <a:srcRect/>
          <a:stretch/>
        </p:blipFill>
        <p:spPr>
          <a:xfrm>
            <a:off x="2540000" y="1675675"/>
            <a:ext cx="4064000" cy="3556000"/>
          </a:xfrm>
          <a:prstGeom prst="rect">
            <a:avLst/>
          </a:prstGeom>
          <a:noFill/>
          <a:ln>
            <a:noFill/>
          </a:ln>
        </p:spPr>
      </p:pic>
      <p:pic>
        <p:nvPicPr>
          <p:cNvPr id="654" name="Google Shape;654;p63"/>
          <p:cNvPicPr preferRelativeResize="0"/>
          <p:nvPr/>
        </p:nvPicPr>
        <p:blipFill rotWithShape="1">
          <a:blip r:embed="rId4">
            <a:alphaModFix/>
          </a:blip>
          <a:srcRect/>
          <a:stretch/>
        </p:blipFill>
        <p:spPr>
          <a:xfrm>
            <a:off x="2540000" y="1675675"/>
            <a:ext cx="4064000" cy="3556000"/>
          </a:xfrm>
          <a:prstGeom prst="rect">
            <a:avLst/>
          </a:prstGeom>
          <a:noFill/>
          <a:ln>
            <a:noFill/>
          </a:ln>
        </p:spPr>
      </p:pic>
      <p:pic>
        <p:nvPicPr>
          <p:cNvPr id="655" name="Google Shape;655;p63"/>
          <p:cNvPicPr preferRelativeResize="0"/>
          <p:nvPr/>
        </p:nvPicPr>
        <p:blipFill rotWithShape="1">
          <a:blip r:embed="rId5">
            <a:alphaModFix/>
          </a:blip>
          <a:srcRect/>
          <a:stretch/>
        </p:blipFill>
        <p:spPr>
          <a:xfrm>
            <a:off x="2540000" y="1675675"/>
            <a:ext cx="4064000" cy="3556000"/>
          </a:xfrm>
          <a:prstGeom prst="rect">
            <a:avLst/>
          </a:prstGeom>
          <a:noFill/>
          <a:ln>
            <a:noFill/>
          </a:ln>
        </p:spPr>
      </p:pic>
      <p:pic>
        <p:nvPicPr>
          <p:cNvPr id="656" name="Google Shape;656;p63"/>
          <p:cNvPicPr preferRelativeResize="0"/>
          <p:nvPr/>
        </p:nvPicPr>
        <p:blipFill rotWithShape="1">
          <a:blip r:embed="rId6">
            <a:alphaModFix/>
          </a:blip>
          <a:srcRect/>
          <a:stretch/>
        </p:blipFill>
        <p:spPr>
          <a:xfrm>
            <a:off x="2540000" y="1675675"/>
            <a:ext cx="4064000" cy="3556000"/>
          </a:xfrm>
          <a:prstGeom prst="rect">
            <a:avLst/>
          </a:prstGeom>
          <a:noFill/>
          <a:ln>
            <a:noFill/>
          </a:ln>
        </p:spPr>
      </p:pic>
      <p:pic>
        <p:nvPicPr>
          <p:cNvPr id="657" name="Google Shape;657;p63"/>
          <p:cNvPicPr preferRelativeResize="0"/>
          <p:nvPr/>
        </p:nvPicPr>
        <p:blipFill rotWithShape="1">
          <a:blip r:embed="rId7">
            <a:alphaModFix/>
          </a:blip>
          <a:srcRect/>
          <a:stretch/>
        </p:blipFill>
        <p:spPr>
          <a:xfrm>
            <a:off x="2572664" y="1675675"/>
            <a:ext cx="4064000" cy="3556000"/>
          </a:xfrm>
          <a:prstGeom prst="rect">
            <a:avLst/>
          </a:prstGeom>
          <a:noFill/>
          <a:ln>
            <a:noFill/>
          </a:ln>
        </p:spPr>
      </p:pic>
      <p:pic>
        <p:nvPicPr>
          <p:cNvPr id="658" name="Google Shape;658;p63"/>
          <p:cNvPicPr preferRelativeResize="0"/>
          <p:nvPr/>
        </p:nvPicPr>
        <p:blipFill rotWithShape="1">
          <a:blip r:embed="rId8">
            <a:alphaModFix/>
          </a:blip>
          <a:srcRect/>
          <a:stretch/>
        </p:blipFill>
        <p:spPr>
          <a:xfrm>
            <a:off x="2556332" y="1675675"/>
            <a:ext cx="4064000" cy="355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500"/>
                                        <p:tgtEl>
                                          <p:spTgt spid="6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Effect transition="in" filter="fade">
                                      <p:cBhvr>
                                        <p:cTn id="12" dur="500"/>
                                        <p:tgtEl>
                                          <p:spTgt spid="6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500"/>
                                        <p:tgtEl>
                                          <p:spTgt spid="6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6"/>
                                        </p:tgtEl>
                                        <p:attrNameLst>
                                          <p:attrName>style.visibility</p:attrName>
                                        </p:attrNameLst>
                                      </p:cBhvr>
                                      <p:to>
                                        <p:strVal val="visible"/>
                                      </p:to>
                                    </p:set>
                                    <p:animEffect transition="in" filter="fade">
                                      <p:cBhvr>
                                        <p:cTn id="22" dur="500"/>
                                        <p:tgtEl>
                                          <p:spTgt spid="6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7"/>
                                        </p:tgtEl>
                                        <p:attrNameLst>
                                          <p:attrName>style.visibility</p:attrName>
                                        </p:attrNameLst>
                                      </p:cBhvr>
                                      <p:to>
                                        <p:strVal val="visible"/>
                                      </p:to>
                                    </p:set>
                                    <p:animEffect transition="in" filter="fade">
                                      <p:cBhvr>
                                        <p:cTn id="27" dur="500"/>
                                        <p:tgtEl>
                                          <p:spTgt spid="6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Pintor</a:t>
            </a:r>
            <a:endParaRPr/>
          </a:p>
        </p:txBody>
      </p:sp>
      <p:sp>
        <p:nvSpPr>
          <p:cNvPr id="664" name="Google Shape;664;p64"/>
          <p:cNvSpPr txBox="1">
            <a:spLocks noGrp="1"/>
          </p:cNvSpPr>
          <p:nvPr>
            <p:ph type="body" idx="1"/>
          </p:nvPr>
        </p:nvSpPr>
        <p:spPr>
          <a:xfrm>
            <a:off x="263225" y="838975"/>
            <a:ext cx="88221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900"/>
              <a:buFont typeface="Verdana"/>
              <a:buNone/>
            </a:pPr>
            <a:r>
              <a:rPr lang="pt-BR" sz="1900"/>
              <a:t>Requer uma ordenação em profundidade O(n log n) para n triângulos</a:t>
            </a:r>
            <a:endParaRPr/>
          </a:p>
          <a:p>
            <a:pPr marL="0" lvl="0" indent="0" algn="l" rtl="0">
              <a:spcBef>
                <a:spcPts val="380"/>
              </a:spcBef>
              <a:spcAft>
                <a:spcPts val="0"/>
              </a:spcAft>
              <a:buClr>
                <a:schemeClr val="dk1"/>
              </a:buClr>
              <a:buSzPts val="1900"/>
              <a:buFont typeface="Verdana"/>
              <a:buNone/>
            </a:pPr>
            <a:r>
              <a:rPr lang="pt-BR" sz="1900"/>
              <a:t>Porém, podem ocorrer situações de ordem não resolvíveis</a:t>
            </a:r>
            <a:endParaRPr/>
          </a:p>
        </p:txBody>
      </p:sp>
      <p:sp>
        <p:nvSpPr>
          <p:cNvPr id="665" name="Google Shape;665;p6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59</a:t>
            </a:fld>
            <a:endParaRPr/>
          </a:p>
        </p:txBody>
      </p:sp>
      <p:pic>
        <p:nvPicPr>
          <p:cNvPr id="666" name="Google Shape;666;p64"/>
          <p:cNvPicPr preferRelativeResize="0"/>
          <p:nvPr/>
        </p:nvPicPr>
        <p:blipFill rotWithShape="1">
          <a:blip r:embed="rId3">
            <a:alphaModFix/>
          </a:blip>
          <a:srcRect/>
          <a:stretch/>
        </p:blipFill>
        <p:spPr>
          <a:xfrm>
            <a:off x="2929947" y="1785867"/>
            <a:ext cx="3284105" cy="33408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a:t>
            </a:fld>
            <a:endParaRPr/>
          </a:p>
        </p:txBody>
      </p:sp>
      <p:pic>
        <p:nvPicPr>
          <p:cNvPr id="84" name="Google Shape;84;p12"/>
          <p:cNvPicPr preferRelativeResize="0"/>
          <p:nvPr/>
        </p:nvPicPr>
        <p:blipFill>
          <a:blip r:embed="rId3">
            <a:alphaModFix/>
          </a:blip>
          <a:stretch>
            <a:fillRect/>
          </a:stretch>
        </p:blipFill>
        <p:spPr>
          <a:xfrm>
            <a:off x="246525" y="832151"/>
            <a:ext cx="7541253" cy="1010675"/>
          </a:xfrm>
          <a:prstGeom prst="rect">
            <a:avLst/>
          </a:prstGeom>
          <a:noFill/>
          <a:ln>
            <a:noFill/>
          </a:ln>
        </p:spPr>
      </p:pic>
      <p:pic>
        <p:nvPicPr>
          <p:cNvPr id="85" name="Google Shape;85;p12"/>
          <p:cNvPicPr preferRelativeResize="0"/>
          <p:nvPr/>
        </p:nvPicPr>
        <p:blipFill>
          <a:blip r:embed="rId4">
            <a:alphaModFix/>
          </a:blip>
          <a:stretch>
            <a:fillRect/>
          </a:stretch>
        </p:blipFill>
        <p:spPr>
          <a:xfrm>
            <a:off x="246525" y="2416900"/>
            <a:ext cx="3839275" cy="1214950"/>
          </a:xfrm>
          <a:prstGeom prst="rect">
            <a:avLst/>
          </a:prstGeom>
          <a:noFill/>
          <a:ln>
            <a:noFill/>
          </a:ln>
        </p:spPr>
      </p:pic>
      <p:pic>
        <p:nvPicPr>
          <p:cNvPr id="86" name="Google Shape;86;p12"/>
          <p:cNvPicPr preferRelativeResize="0"/>
          <p:nvPr/>
        </p:nvPicPr>
        <p:blipFill>
          <a:blip r:embed="rId5">
            <a:alphaModFix/>
          </a:blip>
          <a:stretch>
            <a:fillRect/>
          </a:stretch>
        </p:blipFill>
        <p:spPr>
          <a:xfrm>
            <a:off x="308250" y="4205925"/>
            <a:ext cx="5101575" cy="915075"/>
          </a:xfrm>
          <a:prstGeom prst="rect">
            <a:avLst/>
          </a:prstGeom>
          <a:noFill/>
          <a:ln>
            <a:noFill/>
          </a:ln>
        </p:spPr>
      </p:pic>
      <p:pic>
        <p:nvPicPr>
          <p:cNvPr id="87" name="Google Shape;87;p12"/>
          <p:cNvPicPr preferRelativeResize="0"/>
          <p:nvPr/>
        </p:nvPicPr>
        <p:blipFill>
          <a:blip r:embed="rId6">
            <a:alphaModFix/>
          </a:blip>
          <a:stretch>
            <a:fillRect/>
          </a:stretch>
        </p:blipFill>
        <p:spPr>
          <a:xfrm>
            <a:off x="4673102" y="1905125"/>
            <a:ext cx="3839276" cy="2422835"/>
          </a:xfrm>
          <a:prstGeom prst="rect">
            <a:avLst/>
          </a:prstGeom>
          <a:noFill/>
          <a:ln>
            <a:noFill/>
          </a:ln>
        </p:spPr>
      </p:pic>
      <p:sp>
        <p:nvSpPr>
          <p:cNvPr id="88" name="Google Shape;88;p12"/>
          <p:cNvSpPr/>
          <p:nvPr/>
        </p:nvSpPr>
        <p:spPr>
          <a:xfrm>
            <a:off x="1576550" y="3063025"/>
            <a:ext cx="5255175" cy="938400"/>
          </a:xfrm>
          <a:custGeom>
            <a:avLst/>
            <a:gdLst/>
            <a:ahLst/>
            <a:cxnLst/>
            <a:rect l="l" t="t" r="r" b="b"/>
            <a:pathLst>
              <a:path w="210207" h="37536" extrusionOk="0">
                <a:moveTo>
                  <a:pt x="0" y="14414"/>
                </a:moveTo>
                <a:cubicBezTo>
                  <a:pt x="8609" y="18218"/>
                  <a:pt x="24524" y="36035"/>
                  <a:pt x="51651" y="37236"/>
                </a:cubicBezTo>
                <a:cubicBezTo>
                  <a:pt x="78778" y="38437"/>
                  <a:pt x="136334" y="27827"/>
                  <a:pt x="162760" y="21621"/>
                </a:cubicBezTo>
                <a:cubicBezTo>
                  <a:pt x="189186" y="15415"/>
                  <a:pt x="202299" y="3604"/>
                  <a:pt x="210207" y="0"/>
                </a:cubicBezTo>
              </a:path>
            </a:pathLst>
          </a:custGeom>
          <a:noFill/>
          <a:ln w="9525" cap="flat" cmpd="sng">
            <a:solidFill>
              <a:srgbClr val="9900FF"/>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childTnLst>
                                </p:cTn>
                              </p:par>
                              <p:par>
                                <p:cTn id="18" presetID="10" presetClass="entr" presetSubtype="0" fill="hold" nodeType="with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Z-Buffer</a:t>
            </a:r>
            <a:endParaRPr/>
          </a:p>
        </p:txBody>
      </p:sp>
      <p:sp>
        <p:nvSpPr>
          <p:cNvPr id="673" name="Google Shape;673;p65"/>
          <p:cNvSpPr txBox="1">
            <a:spLocks noGrp="1"/>
          </p:cNvSpPr>
          <p:nvPr>
            <p:ph type="body" idx="1"/>
          </p:nvPr>
        </p:nvSpPr>
        <p:spPr>
          <a:xfrm>
            <a:off x="390550" y="838975"/>
            <a:ext cx="85587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Este é o algoritmo de remoção de superfície</a:t>
            </a:r>
            <a:br>
              <a:rPr lang="pt-BR" sz="2400"/>
            </a:br>
            <a:r>
              <a:rPr lang="pt-BR" sz="2400"/>
              <a:t>oculta usado atualmente em sistema gráficos.</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Princípio:</a:t>
            </a:r>
            <a:endParaRPr/>
          </a:p>
          <a:p>
            <a:pPr marL="342900" lvl="0" indent="-342900" algn="l" rtl="0">
              <a:spcBef>
                <a:spcPts val="400"/>
              </a:spcBef>
              <a:spcAft>
                <a:spcPts val="0"/>
              </a:spcAft>
              <a:buClr>
                <a:schemeClr val="dk1"/>
              </a:buClr>
              <a:buSzPts val="2000"/>
              <a:buFont typeface="Arial"/>
              <a:buChar char="•"/>
            </a:pPr>
            <a:r>
              <a:rPr lang="pt-BR"/>
              <a:t>Armazene o valor da profundidade (coordenada z) para cada posição de amostrada</a:t>
            </a:r>
            <a:endParaRPr/>
          </a:p>
          <a:p>
            <a:pPr marL="342900" lvl="0" indent="-342900" algn="l" rtl="0">
              <a:spcBef>
                <a:spcPts val="400"/>
              </a:spcBef>
              <a:spcAft>
                <a:spcPts val="0"/>
              </a:spcAft>
              <a:buClr>
                <a:schemeClr val="dk1"/>
              </a:buClr>
              <a:buSzPts val="2000"/>
              <a:buFont typeface="Arial"/>
              <a:buChar char="•"/>
            </a:pPr>
            <a:r>
              <a:rPr lang="pt-BR"/>
              <a:t>Necessário mais uma região de memória para os valores de profundidade</a:t>
            </a:r>
            <a:endParaRPr/>
          </a:p>
          <a:p>
            <a:pPr marL="630000" lvl="1" indent="-210649" algn="l" rtl="0">
              <a:spcBef>
                <a:spcPts val="400"/>
              </a:spcBef>
              <a:spcAft>
                <a:spcPts val="0"/>
              </a:spcAft>
              <a:buClr>
                <a:schemeClr val="dk1"/>
              </a:buClr>
              <a:buSzPts val="1900"/>
              <a:buFont typeface="Arial"/>
              <a:buChar char="•"/>
            </a:pPr>
            <a:r>
              <a:rPr lang="pt-BR" sz="1900"/>
              <a:t>O framebuffer armazena valores de cores RGB</a:t>
            </a:r>
            <a:endParaRPr sz="1900"/>
          </a:p>
          <a:p>
            <a:pPr marL="630000" lvl="1" indent="-210649" algn="l" rtl="0">
              <a:spcBef>
                <a:spcPts val="400"/>
              </a:spcBef>
              <a:spcAft>
                <a:spcPts val="0"/>
              </a:spcAft>
              <a:buClr>
                <a:schemeClr val="dk1"/>
              </a:buClr>
              <a:buSzPts val="1900"/>
              <a:buFont typeface="Arial"/>
              <a:buChar char="•"/>
            </a:pPr>
            <a:r>
              <a:rPr lang="pt-BR" sz="1900"/>
              <a:t>O depth buffer (z-buffer) armazena profundidade (16 a 32 bits)</a:t>
            </a:r>
            <a:endParaRPr sz="1900"/>
          </a:p>
        </p:txBody>
      </p:sp>
      <p:sp>
        <p:nvSpPr>
          <p:cNvPr id="674" name="Google Shape;674;p6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60</a:t>
            </a:fld>
            <a:endParaRPr/>
          </a:p>
        </p:txBody>
      </p:sp>
      <p:pic>
        <p:nvPicPr>
          <p:cNvPr id="675" name="Google Shape;675;p65"/>
          <p:cNvPicPr preferRelativeResize="0"/>
          <p:nvPr/>
        </p:nvPicPr>
        <p:blipFill rotWithShape="1">
          <a:blip r:embed="rId3">
            <a:alphaModFix/>
          </a:blip>
          <a:srcRect/>
          <a:stretch/>
        </p:blipFill>
        <p:spPr>
          <a:xfrm>
            <a:off x="7680775" y="379856"/>
            <a:ext cx="1268353" cy="183819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EECE-9346-D9AE-2CB6-42308B0B705B}"/>
              </a:ext>
            </a:extLst>
          </p:cNvPr>
          <p:cNvSpPr>
            <a:spLocks noGrp="1"/>
          </p:cNvSpPr>
          <p:nvPr>
            <p:ph type="title"/>
          </p:nvPr>
        </p:nvSpPr>
        <p:spPr/>
        <p:txBody>
          <a:bodyPr/>
          <a:lstStyle/>
          <a:p>
            <a:r>
              <a:rPr lang="pt-BR" dirty="0" err="1"/>
              <a:t>Depth</a:t>
            </a:r>
            <a:r>
              <a:rPr lang="pt-BR" dirty="0"/>
              <a:t> </a:t>
            </a:r>
            <a:r>
              <a:rPr lang="pt-BR" dirty="0" err="1"/>
              <a:t>Ordering</a:t>
            </a:r>
            <a:r>
              <a:rPr lang="pt-BR" dirty="0"/>
              <a:t> </a:t>
            </a:r>
            <a:r>
              <a:rPr lang="pt-BR" dirty="0" err="1"/>
              <a:t>Table</a:t>
            </a:r>
            <a:r>
              <a:rPr lang="pt-BR" dirty="0"/>
              <a:t> (OT)</a:t>
            </a:r>
          </a:p>
        </p:txBody>
      </p:sp>
      <p:sp>
        <p:nvSpPr>
          <p:cNvPr id="3" name="Text Placeholder 2">
            <a:extLst>
              <a:ext uri="{FF2B5EF4-FFF2-40B4-BE49-F238E27FC236}">
                <a16:creationId xmlns:a16="http://schemas.microsoft.com/office/drawing/2014/main" id="{41FB5F86-D190-8704-4D05-0356B2F5277B}"/>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3CDFE6C-8E1F-0352-CBDB-978C6C92F5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61</a:t>
            </a:fld>
            <a:endParaRPr lang="pt-BR"/>
          </a:p>
        </p:txBody>
      </p:sp>
      <p:pic>
        <p:nvPicPr>
          <p:cNvPr id="5" name="Picture 4">
            <a:extLst>
              <a:ext uri="{FF2B5EF4-FFF2-40B4-BE49-F238E27FC236}">
                <a16:creationId xmlns:a16="http://schemas.microsoft.com/office/drawing/2014/main" id="{1B274603-F800-069C-DC17-3E7EAB1AFC27}"/>
              </a:ext>
            </a:extLst>
          </p:cNvPr>
          <p:cNvPicPr>
            <a:picLocks noChangeAspect="1"/>
          </p:cNvPicPr>
          <p:nvPr/>
        </p:nvPicPr>
        <p:blipFill>
          <a:blip r:embed="rId2"/>
          <a:stretch>
            <a:fillRect/>
          </a:stretch>
        </p:blipFill>
        <p:spPr>
          <a:xfrm>
            <a:off x="685800" y="778708"/>
            <a:ext cx="7772400" cy="4556436"/>
          </a:xfrm>
          <a:prstGeom prst="rect">
            <a:avLst/>
          </a:prstGeom>
        </p:spPr>
      </p:pic>
      <p:sp>
        <p:nvSpPr>
          <p:cNvPr id="7" name="TextBox 6">
            <a:extLst>
              <a:ext uri="{FF2B5EF4-FFF2-40B4-BE49-F238E27FC236}">
                <a16:creationId xmlns:a16="http://schemas.microsoft.com/office/drawing/2014/main" id="{004B5D54-3F20-AC99-4139-34854C152ECF}"/>
              </a:ext>
            </a:extLst>
          </p:cNvPr>
          <p:cNvSpPr txBox="1"/>
          <p:nvPr/>
        </p:nvSpPr>
        <p:spPr>
          <a:xfrm>
            <a:off x="1643634" y="5357377"/>
            <a:ext cx="6649974" cy="307777"/>
          </a:xfrm>
          <a:prstGeom prst="rect">
            <a:avLst/>
          </a:prstGeom>
          <a:noFill/>
        </p:spPr>
        <p:txBody>
          <a:bodyPr wrap="square">
            <a:spAutoFit/>
          </a:bodyPr>
          <a:lstStyle/>
          <a:p>
            <a:r>
              <a:rPr lang="pt-BR" dirty="0">
                <a:hlinkClick r:id="rId3"/>
              </a:rPr>
              <a:t>https://psx-spx.consoledev.net/graphicsprocessingunitgpu/#gpu-depth-ordering</a:t>
            </a:r>
            <a:r>
              <a:rPr lang="pt-BR" dirty="0"/>
              <a:t> </a:t>
            </a:r>
          </a:p>
        </p:txBody>
      </p:sp>
    </p:spTree>
    <p:extLst>
      <p:ext uri="{BB962C8B-B14F-4D97-AF65-F5344CB8AC3E}">
        <p14:creationId xmlns:p14="http://schemas.microsoft.com/office/powerpoint/2010/main" val="55924545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54BB-1FD8-3814-C324-236C9A02FE61}"/>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54384DC9-591F-C5D5-3A6A-0502C7B94A36}"/>
              </a:ext>
            </a:extLst>
          </p:cNvPr>
          <p:cNvSpPr>
            <a:spLocks noGrp="1"/>
          </p:cNvSpPr>
          <p:nvPr>
            <p:ph type="body" idx="1"/>
          </p:nvPr>
        </p:nvSpPr>
        <p:spPr/>
        <p:txBody>
          <a:bodyPr/>
          <a:lstStyle/>
          <a:p>
            <a:r>
              <a:rPr lang="pt-BR" dirty="0"/>
              <a:t>Fazer geometrias transparentes.</a:t>
            </a:r>
          </a:p>
          <a:p>
            <a:endParaRPr lang="pt-BR" dirty="0"/>
          </a:p>
          <a:p>
            <a:r>
              <a:rPr lang="pt-BR" dirty="0"/>
              <a:t>A técnica anterior pode ser interessante para objetos transparentes.</a:t>
            </a:r>
          </a:p>
        </p:txBody>
      </p:sp>
      <p:sp>
        <p:nvSpPr>
          <p:cNvPr id="4" name="Slide Number Placeholder 3">
            <a:extLst>
              <a:ext uri="{FF2B5EF4-FFF2-40B4-BE49-F238E27FC236}">
                <a16:creationId xmlns:a16="http://schemas.microsoft.com/office/drawing/2014/main" id="{72E3A489-7BB8-5285-5D18-5BA7C0EE2A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62</a:t>
            </a:fld>
            <a:endParaRPr lang="pt-BR"/>
          </a:p>
        </p:txBody>
      </p:sp>
    </p:spTree>
    <p:extLst>
      <p:ext uri="{BB962C8B-B14F-4D97-AF65-F5344CB8AC3E}">
        <p14:creationId xmlns:p14="http://schemas.microsoft.com/office/powerpoint/2010/main" val="44384984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4860-AAD6-96C3-18F5-221CB260372D}"/>
              </a:ext>
            </a:extLst>
          </p:cNvPr>
          <p:cNvSpPr>
            <a:spLocks noGrp="1"/>
          </p:cNvSpPr>
          <p:nvPr>
            <p:ph type="title"/>
          </p:nvPr>
        </p:nvSpPr>
        <p:spPr/>
        <p:txBody>
          <a:bodyPr/>
          <a:lstStyle/>
          <a:p>
            <a:r>
              <a:rPr lang="pt-BR" dirty="0"/>
              <a:t>Transparência</a:t>
            </a:r>
          </a:p>
        </p:txBody>
      </p:sp>
      <p:sp>
        <p:nvSpPr>
          <p:cNvPr id="3" name="Text Placeholder 2">
            <a:extLst>
              <a:ext uri="{FF2B5EF4-FFF2-40B4-BE49-F238E27FC236}">
                <a16:creationId xmlns:a16="http://schemas.microsoft.com/office/drawing/2014/main" id="{09948E33-B283-C4D4-6C63-437049AD8B2C}"/>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98EAF4DA-9F53-6F93-2F2D-BDC90D9E9F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63</a:t>
            </a:fld>
            <a:endParaRPr lang="pt-BR"/>
          </a:p>
        </p:txBody>
      </p:sp>
      <p:pic>
        <p:nvPicPr>
          <p:cNvPr id="1026" name="Picture 2">
            <a:extLst>
              <a:ext uri="{FF2B5EF4-FFF2-40B4-BE49-F238E27FC236}">
                <a16:creationId xmlns:a16="http://schemas.microsoft.com/office/drawing/2014/main" id="{C7A56EF5-7E7A-9FFF-B603-06D454FA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48" y="9525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D1CB39-AFFA-105F-20C6-991CB5452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54" y="1216121"/>
            <a:ext cx="3136392" cy="32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869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011-9BD2-FBB8-9D23-D2B3745020CF}"/>
              </a:ext>
            </a:extLst>
          </p:cNvPr>
          <p:cNvSpPr>
            <a:spLocks noGrp="1"/>
          </p:cNvSpPr>
          <p:nvPr>
            <p:ph type="title"/>
          </p:nvPr>
        </p:nvSpPr>
        <p:spPr/>
        <p:txBody>
          <a:bodyPr/>
          <a:lstStyle/>
          <a:p>
            <a:r>
              <a:rPr lang="pt-BR" dirty="0"/>
              <a:t>top-</a:t>
            </a:r>
            <a:r>
              <a:rPr lang="pt-BR" dirty="0" err="1"/>
              <a:t>left</a:t>
            </a:r>
            <a:r>
              <a:rPr lang="pt-BR" dirty="0"/>
              <a:t> </a:t>
            </a:r>
            <a:r>
              <a:rPr lang="pt-BR" dirty="0" err="1"/>
              <a:t>rule</a:t>
            </a:r>
            <a:endParaRPr lang="pt-BR" dirty="0"/>
          </a:p>
        </p:txBody>
      </p:sp>
      <p:sp>
        <p:nvSpPr>
          <p:cNvPr id="3" name="Text Placeholder 2">
            <a:extLst>
              <a:ext uri="{FF2B5EF4-FFF2-40B4-BE49-F238E27FC236}">
                <a16:creationId xmlns:a16="http://schemas.microsoft.com/office/drawing/2014/main" id="{0E2AF614-BA06-53DA-1462-AFC8E09821F4}"/>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BB10F3D3-8ECB-152A-50C4-C3907138AC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64</a:t>
            </a:fld>
            <a:endParaRPr lang="pt-BR"/>
          </a:p>
        </p:txBody>
      </p:sp>
      <p:pic>
        <p:nvPicPr>
          <p:cNvPr id="2050" name="Picture 2">
            <a:extLst>
              <a:ext uri="{FF2B5EF4-FFF2-40B4-BE49-F238E27FC236}">
                <a16:creationId xmlns:a16="http://schemas.microsoft.com/office/drawing/2014/main" id="{4E6B8E2A-877C-C782-2B82-4D987B5AF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525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7575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A5E2-D6FC-6B59-FBBE-C900F14E5E70}"/>
              </a:ext>
            </a:extLst>
          </p:cNvPr>
          <p:cNvSpPr>
            <a:spLocks noGrp="1"/>
          </p:cNvSpPr>
          <p:nvPr>
            <p:ph type="title"/>
          </p:nvPr>
        </p:nvSpPr>
        <p:spPr/>
        <p:txBody>
          <a:bodyPr/>
          <a:lstStyle/>
          <a:p>
            <a:r>
              <a:rPr lang="pt-BR" dirty="0"/>
              <a:t>https://</a:t>
            </a:r>
            <a:r>
              <a:rPr lang="pt-BR" dirty="0" err="1"/>
              <a:t>www.scratchapixel.com</a:t>
            </a:r>
            <a:r>
              <a:rPr lang="pt-BR" dirty="0"/>
              <a:t>/</a:t>
            </a:r>
            <a:r>
              <a:rPr lang="pt-BR" dirty="0" err="1"/>
              <a:t>lessons</a:t>
            </a:r>
            <a:r>
              <a:rPr lang="pt-BR" dirty="0"/>
              <a:t>/3d-basic-rendering/</a:t>
            </a:r>
            <a:r>
              <a:rPr lang="pt-BR" dirty="0" err="1"/>
              <a:t>rasterization-practical-implementation</a:t>
            </a:r>
            <a:r>
              <a:rPr lang="pt-BR" dirty="0"/>
              <a:t>/</a:t>
            </a:r>
            <a:r>
              <a:rPr lang="pt-BR" dirty="0" err="1"/>
              <a:t>rasterization-stage.html</a:t>
            </a:r>
            <a:endParaRPr lang="pt-BR" dirty="0"/>
          </a:p>
        </p:txBody>
      </p:sp>
      <p:sp>
        <p:nvSpPr>
          <p:cNvPr id="3" name="Text Placeholder 2">
            <a:extLst>
              <a:ext uri="{FF2B5EF4-FFF2-40B4-BE49-F238E27FC236}">
                <a16:creationId xmlns:a16="http://schemas.microsoft.com/office/drawing/2014/main" id="{13DA5ABC-497E-0D62-45DF-89BBB364B8D8}"/>
              </a:ext>
            </a:extLst>
          </p:cNvPr>
          <p:cNvSpPr>
            <a:spLocks noGrp="1"/>
          </p:cNvSpPr>
          <p:nvPr>
            <p:ph type="body" idx="1"/>
          </p:nvPr>
        </p:nvSpPr>
        <p:spPr>
          <a:xfrm>
            <a:off x="390548" y="1417320"/>
            <a:ext cx="8428232" cy="3917824"/>
          </a:xfrm>
        </p:spPr>
        <p:txBody>
          <a:bodyPr>
            <a:normAutofit lnSpcReduction="10000"/>
          </a:bodyPr>
          <a:lstStyle/>
          <a:p>
            <a:pPr algn="l"/>
            <a:r>
              <a:rPr lang="en-US" b="0" i="0" dirty="0">
                <a:solidFill>
                  <a:srgbClr val="333333"/>
                </a:solidFill>
                <a:effectLst/>
                <a:latin typeface="system-ui"/>
              </a:rPr>
              <a:t>What the top-left rule says though, is that the pixel or point is considered to overlap a triangle if it is either inside the triangle or lies on either a triangle's top edge or any edge that is considered to be a left edge. What is a top and theft edge? If you look at Figure 19, you can easily see what we mean by the top and left edges.</a:t>
            </a:r>
          </a:p>
          <a:p>
            <a:pPr algn="l">
              <a:buFont typeface="Arial" panose="020B0604020202020204" pitchFamily="34" charset="0"/>
              <a:buChar char="•"/>
            </a:pPr>
            <a:r>
              <a:rPr lang="en-US" b="0" i="0" dirty="0">
                <a:solidFill>
                  <a:srgbClr val="333333"/>
                </a:solidFill>
                <a:effectLst/>
                <a:latin typeface="system-ui"/>
              </a:rPr>
              <a:t>A top edge is an edge that is perfectly horizontal and whose defining vertices are above the third one. Technically this means that the y-coordinates of the vector V[(X+1)%3]-V[X] are equal to 0 and that its x-coordinates are positive (greater than 0).</a:t>
            </a:r>
          </a:p>
          <a:p>
            <a:pPr algn="l">
              <a:buFont typeface="Arial" panose="020B0604020202020204" pitchFamily="34" charset="0"/>
              <a:buChar char="•"/>
            </a:pPr>
            <a:r>
              <a:rPr lang="en-US" b="0" i="0" dirty="0">
                <a:solidFill>
                  <a:srgbClr val="333333"/>
                </a:solidFill>
                <a:effectLst/>
                <a:latin typeface="system-ui"/>
              </a:rPr>
              <a:t>A left edge is essentially an edge that is going up. Keep in mind that in our case, vertices are defined in clockwise order. An edge is considered to go up if its respective vector V[(X+1)%3]-V[X] (where X can either be 0, 1, 2) has a positive y-coordinate.</a:t>
            </a:r>
          </a:p>
          <a:p>
            <a:endParaRPr lang="pt-BR" dirty="0"/>
          </a:p>
        </p:txBody>
      </p:sp>
      <p:sp>
        <p:nvSpPr>
          <p:cNvPr id="4" name="Slide Number Placeholder 3">
            <a:extLst>
              <a:ext uri="{FF2B5EF4-FFF2-40B4-BE49-F238E27FC236}">
                <a16:creationId xmlns:a16="http://schemas.microsoft.com/office/drawing/2014/main" id="{C9607376-D5B8-868D-7707-88E51AA6D3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65</a:t>
            </a:fld>
            <a:endParaRPr lang="pt-BR"/>
          </a:p>
        </p:txBody>
      </p:sp>
    </p:spTree>
    <p:extLst>
      <p:ext uri="{BB962C8B-B14F-4D97-AF65-F5344CB8AC3E}">
        <p14:creationId xmlns:p14="http://schemas.microsoft.com/office/powerpoint/2010/main" val="4933146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B765-78BC-A3A9-20E4-54F504FA8768}"/>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A5F2D676-751F-9A1C-2D24-A25BC0906A74}"/>
              </a:ext>
            </a:extLst>
          </p:cNvPr>
          <p:cNvSpPr>
            <a:spLocks noGrp="1"/>
          </p:cNvSpPr>
          <p:nvPr>
            <p:ph type="body" idx="1"/>
          </p:nvPr>
        </p:nvSpPr>
        <p:spPr/>
        <p:txBody>
          <a:bodyPr>
            <a:normAutofit fontScale="47500" lnSpcReduction="20000"/>
          </a:bodyPr>
          <a:lstStyle/>
          <a:p>
            <a:r>
              <a:rPr lang="pt-BR" dirty="0"/>
              <a:t>// Does it </a:t>
            </a:r>
            <a:r>
              <a:rPr lang="pt-BR" dirty="0" err="1"/>
              <a:t>pass</a:t>
            </a:r>
            <a:r>
              <a:rPr lang="pt-BR" dirty="0"/>
              <a:t> </a:t>
            </a:r>
            <a:r>
              <a:rPr lang="pt-BR" dirty="0" err="1"/>
              <a:t>the</a:t>
            </a:r>
            <a:r>
              <a:rPr lang="pt-BR" dirty="0"/>
              <a:t> top-</a:t>
            </a:r>
            <a:r>
              <a:rPr lang="pt-BR" dirty="0" err="1"/>
              <a:t>left</a:t>
            </a:r>
            <a:r>
              <a:rPr lang="pt-BR" dirty="0"/>
              <a:t> </a:t>
            </a:r>
            <a:r>
              <a:rPr lang="pt-BR" dirty="0" err="1"/>
              <a:t>rule</a:t>
            </a:r>
            <a:r>
              <a:rPr lang="pt-BR" dirty="0"/>
              <a:t>?</a:t>
            </a:r>
          </a:p>
          <a:p>
            <a:r>
              <a:rPr lang="pt-BR" dirty="0"/>
              <a:t>Vec2f v0 = { ... };</a:t>
            </a:r>
          </a:p>
          <a:p>
            <a:r>
              <a:rPr lang="pt-BR" dirty="0"/>
              <a:t>Vec2f v1 = { ... };</a:t>
            </a:r>
          </a:p>
          <a:p>
            <a:r>
              <a:rPr lang="pt-BR" dirty="0"/>
              <a:t>Vec2f v2 = { ... };</a:t>
            </a:r>
          </a:p>
          <a:p>
            <a:endParaRPr lang="pt-BR" dirty="0"/>
          </a:p>
          <a:p>
            <a:r>
              <a:rPr lang="pt-BR" dirty="0" err="1"/>
              <a:t>float</a:t>
            </a:r>
            <a:r>
              <a:rPr lang="pt-BR" dirty="0"/>
              <a:t> w0 = </a:t>
            </a:r>
            <a:r>
              <a:rPr lang="pt-BR" dirty="0" err="1"/>
              <a:t>edgeFunction</a:t>
            </a:r>
            <a:r>
              <a:rPr lang="pt-BR" dirty="0"/>
              <a:t>(v1, v2, </a:t>
            </a:r>
            <a:r>
              <a:rPr lang="pt-BR" dirty="0" err="1"/>
              <a:t>p</a:t>
            </a:r>
            <a:r>
              <a:rPr lang="pt-BR" dirty="0"/>
              <a:t>); </a:t>
            </a:r>
          </a:p>
          <a:p>
            <a:r>
              <a:rPr lang="pt-BR" dirty="0" err="1"/>
              <a:t>float</a:t>
            </a:r>
            <a:r>
              <a:rPr lang="pt-BR" dirty="0"/>
              <a:t> w1 = </a:t>
            </a:r>
            <a:r>
              <a:rPr lang="pt-BR" dirty="0" err="1"/>
              <a:t>edgeFunction</a:t>
            </a:r>
            <a:r>
              <a:rPr lang="pt-BR" dirty="0"/>
              <a:t>(v2, v0, </a:t>
            </a:r>
            <a:r>
              <a:rPr lang="pt-BR" dirty="0" err="1"/>
              <a:t>p</a:t>
            </a:r>
            <a:r>
              <a:rPr lang="pt-BR" dirty="0"/>
              <a:t>); </a:t>
            </a:r>
          </a:p>
          <a:p>
            <a:r>
              <a:rPr lang="pt-BR" dirty="0" err="1"/>
              <a:t>float</a:t>
            </a:r>
            <a:r>
              <a:rPr lang="pt-BR" dirty="0"/>
              <a:t> w2 = </a:t>
            </a:r>
            <a:r>
              <a:rPr lang="pt-BR" dirty="0" err="1"/>
              <a:t>edgeFunction</a:t>
            </a:r>
            <a:r>
              <a:rPr lang="pt-BR" dirty="0"/>
              <a:t>(v0, v1, </a:t>
            </a:r>
            <a:r>
              <a:rPr lang="pt-BR" dirty="0" err="1"/>
              <a:t>p</a:t>
            </a:r>
            <a:r>
              <a:rPr lang="pt-BR" dirty="0"/>
              <a:t>); </a:t>
            </a:r>
          </a:p>
          <a:p>
            <a:endParaRPr lang="pt-BR" dirty="0"/>
          </a:p>
          <a:p>
            <a:r>
              <a:rPr lang="pt-BR" dirty="0"/>
              <a:t>Vec2f edge0 = v2 - v1;</a:t>
            </a:r>
          </a:p>
          <a:p>
            <a:r>
              <a:rPr lang="pt-BR" dirty="0"/>
              <a:t>Vec2f edge1 = v0 - v2;</a:t>
            </a:r>
          </a:p>
          <a:p>
            <a:r>
              <a:rPr lang="pt-BR" dirty="0"/>
              <a:t>Vec2f edge2 = v1 - v0;</a:t>
            </a:r>
          </a:p>
          <a:p>
            <a:endParaRPr lang="pt-BR" dirty="0"/>
          </a:p>
          <a:p>
            <a:r>
              <a:rPr lang="pt-BR" dirty="0" err="1"/>
              <a:t>bool</a:t>
            </a:r>
            <a:r>
              <a:rPr lang="pt-BR" dirty="0"/>
              <a:t> </a:t>
            </a:r>
            <a:r>
              <a:rPr lang="pt-BR" dirty="0" err="1"/>
              <a:t>overlaps</a:t>
            </a:r>
            <a:r>
              <a:rPr lang="pt-BR" dirty="0"/>
              <a:t> = </a:t>
            </a:r>
            <a:r>
              <a:rPr lang="pt-BR" dirty="0" err="1"/>
              <a:t>true</a:t>
            </a:r>
            <a:r>
              <a:rPr lang="pt-BR" dirty="0"/>
              <a:t>;</a:t>
            </a:r>
          </a:p>
          <a:p>
            <a:endParaRPr lang="pt-BR" dirty="0"/>
          </a:p>
          <a:p>
            <a:r>
              <a:rPr lang="pt-BR" dirty="0"/>
              <a:t>// </a:t>
            </a:r>
            <a:r>
              <a:rPr lang="pt-BR" dirty="0" err="1"/>
              <a:t>If</a:t>
            </a:r>
            <a:r>
              <a:rPr lang="pt-BR" dirty="0"/>
              <a:t> </a:t>
            </a:r>
            <a:r>
              <a:rPr lang="pt-BR" dirty="0" err="1"/>
              <a:t>the</a:t>
            </a:r>
            <a:r>
              <a:rPr lang="pt-BR" dirty="0"/>
              <a:t> point </a:t>
            </a:r>
            <a:r>
              <a:rPr lang="pt-BR" dirty="0" err="1"/>
              <a:t>is</a:t>
            </a:r>
            <a:r>
              <a:rPr lang="pt-BR" dirty="0"/>
              <a:t> </a:t>
            </a:r>
            <a:r>
              <a:rPr lang="pt-BR" dirty="0" err="1"/>
              <a:t>on</a:t>
            </a:r>
            <a:r>
              <a:rPr lang="pt-BR" dirty="0"/>
              <a:t> </a:t>
            </a:r>
            <a:r>
              <a:rPr lang="pt-BR" dirty="0" err="1"/>
              <a:t>the</a:t>
            </a:r>
            <a:r>
              <a:rPr lang="pt-BR" dirty="0"/>
              <a:t> </a:t>
            </a:r>
            <a:r>
              <a:rPr lang="pt-BR" dirty="0" err="1"/>
              <a:t>edge</a:t>
            </a:r>
            <a:r>
              <a:rPr lang="pt-BR" dirty="0"/>
              <a:t>, </a:t>
            </a:r>
            <a:r>
              <a:rPr lang="pt-BR" dirty="0" err="1"/>
              <a:t>test</a:t>
            </a:r>
            <a:r>
              <a:rPr lang="pt-BR" dirty="0"/>
              <a:t> </a:t>
            </a:r>
            <a:r>
              <a:rPr lang="pt-BR" dirty="0" err="1"/>
              <a:t>if</a:t>
            </a:r>
            <a:r>
              <a:rPr lang="pt-BR" dirty="0"/>
              <a:t> it </a:t>
            </a:r>
            <a:r>
              <a:rPr lang="pt-BR" dirty="0" err="1"/>
              <a:t>is</a:t>
            </a:r>
            <a:r>
              <a:rPr lang="pt-BR" dirty="0"/>
              <a:t> a top </a:t>
            </a:r>
            <a:r>
              <a:rPr lang="pt-BR" dirty="0" err="1"/>
              <a:t>or</a:t>
            </a:r>
            <a:r>
              <a:rPr lang="pt-BR" dirty="0"/>
              <a:t> </a:t>
            </a:r>
            <a:r>
              <a:rPr lang="pt-BR" dirty="0" err="1"/>
              <a:t>left</a:t>
            </a:r>
            <a:r>
              <a:rPr lang="pt-BR" dirty="0"/>
              <a:t> </a:t>
            </a:r>
            <a:r>
              <a:rPr lang="pt-BR" dirty="0" err="1"/>
              <a:t>edge</a:t>
            </a:r>
            <a:r>
              <a:rPr lang="pt-BR" dirty="0"/>
              <a:t>, </a:t>
            </a:r>
          </a:p>
          <a:p>
            <a:r>
              <a:rPr lang="pt-BR" dirty="0"/>
              <a:t>// </a:t>
            </a:r>
            <a:r>
              <a:rPr lang="pt-BR" dirty="0" err="1"/>
              <a:t>otherwise</a:t>
            </a:r>
            <a:r>
              <a:rPr lang="pt-BR" dirty="0"/>
              <a:t> </a:t>
            </a:r>
            <a:r>
              <a:rPr lang="pt-BR" dirty="0" err="1"/>
              <a:t>test</a:t>
            </a:r>
            <a:r>
              <a:rPr lang="pt-BR" dirty="0"/>
              <a:t> </a:t>
            </a:r>
            <a:r>
              <a:rPr lang="pt-BR" dirty="0" err="1"/>
              <a:t>if</a:t>
            </a:r>
            <a:r>
              <a:rPr lang="pt-BR" dirty="0"/>
              <a:t>  </a:t>
            </a:r>
            <a:r>
              <a:rPr lang="pt-BR" dirty="0" err="1"/>
              <a:t>the</a:t>
            </a:r>
            <a:r>
              <a:rPr lang="pt-BR" dirty="0"/>
              <a:t> </a:t>
            </a:r>
            <a:r>
              <a:rPr lang="pt-BR" dirty="0" err="1"/>
              <a:t>edge</a:t>
            </a:r>
            <a:r>
              <a:rPr lang="pt-BR" dirty="0"/>
              <a:t> </a:t>
            </a:r>
            <a:r>
              <a:rPr lang="pt-BR" dirty="0" err="1"/>
              <a:t>function</a:t>
            </a:r>
            <a:r>
              <a:rPr lang="pt-BR" dirty="0"/>
              <a:t> </a:t>
            </a:r>
            <a:r>
              <a:rPr lang="pt-BR" dirty="0" err="1"/>
              <a:t>is</a:t>
            </a:r>
            <a:r>
              <a:rPr lang="pt-BR" dirty="0"/>
              <a:t> positive</a:t>
            </a:r>
          </a:p>
          <a:p>
            <a:r>
              <a:rPr lang="pt-BR" dirty="0" err="1"/>
              <a:t>overlaps</a:t>
            </a:r>
            <a:r>
              <a:rPr lang="pt-BR" dirty="0"/>
              <a:t> &amp;= (w0 == 0 ? ((edge0.y == 0 &amp;&amp; edge0.x &gt; 0) ||  edge0.y &gt; 0) : (w0 &gt; 0));</a:t>
            </a:r>
          </a:p>
          <a:p>
            <a:r>
              <a:rPr lang="pt-BR" dirty="0" err="1"/>
              <a:t>overlaps</a:t>
            </a:r>
            <a:r>
              <a:rPr lang="pt-BR" dirty="0"/>
              <a:t> &amp;= (w1 == 0 ? ((edge1.y == 0 &amp;&amp; edge1.x &gt; 0) ||  edge1.y &gt; 0) : (w1 &gt; 0));</a:t>
            </a:r>
          </a:p>
          <a:p>
            <a:r>
              <a:rPr lang="pt-BR" dirty="0" err="1"/>
              <a:t>overlaps</a:t>
            </a:r>
            <a:r>
              <a:rPr lang="pt-BR" dirty="0"/>
              <a:t> &amp;= (w1 == 0 ? ((edge2.y == 0 &amp;&amp; edge2.x &gt; 0) ||  edge2.y &gt; 0) : (w2 &gt; 0));</a:t>
            </a:r>
          </a:p>
          <a:p>
            <a:endParaRPr lang="pt-BR" dirty="0"/>
          </a:p>
          <a:p>
            <a:r>
              <a:rPr lang="pt-BR" dirty="0" err="1"/>
              <a:t>if</a:t>
            </a:r>
            <a:r>
              <a:rPr lang="pt-BR" dirty="0"/>
              <a:t> (</a:t>
            </a:r>
            <a:r>
              <a:rPr lang="pt-BR" dirty="0" err="1"/>
              <a:t>overlaps</a:t>
            </a:r>
            <a:r>
              <a:rPr lang="pt-BR" dirty="0"/>
              <a:t>) {</a:t>
            </a:r>
          </a:p>
          <a:p>
            <a:r>
              <a:rPr lang="pt-BR" dirty="0"/>
              <a:t>    // pixel </a:t>
            </a:r>
            <a:r>
              <a:rPr lang="pt-BR" dirty="0" err="1"/>
              <a:t>overlap</a:t>
            </a:r>
            <a:r>
              <a:rPr lang="pt-BR" dirty="0"/>
              <a:t> </a:t>
            </a:r>
            <a:r>
              <a:rPr lang="pt-BR" dirty="0" err="1"/>
              <a:t>the</a:t>
            </a:r>
            <a:r>
              <a:rPr lang="pt-BR" dirty="0"/>
              <a:t> </a:t>
            </a:r>
            <a:r>
              <a:rPr lang="pt-BR" dirty="0" err="1"/>
              <a:t>triangle</a:t>
            </a:r>
            <a:endParaRPr lang="pt-BR" dirty="0"/>
          </a:p>
          <a:p>
            <a:r>
              <a:rPr lang="pt-BR" dirty="0"/>
              <a:t>    ...</a:t>
            </a:r>
          </a:p>
          <a:p>
            <a:r>
              <a:rPr lang="pt-BR" dirty="0"/>
              <a:t>}</a:t>
            </a:r>
          </a:p>
          <a:p>
            <a:endParaRPr lang="pt-BR" dirty="0"/>
          </a:p>
        </p:txBody>
      </p:sp>
      <p:sp>
        <p:nvSpPr>
          <p:cNvPr id="4" name="Slide Number Placeholder 3">
            <a:extLst>
              <a:ext uri="{FF2B5EF4-FFF2-40B4-BE49-F238E27FC236}">
                <a16:creationId xmlns:a16="http://schemas.microsoft.com/office/drawing/2014/main" id="{A83E91E4-ED76-9D93-B3DB-0C09497033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66</a:t>
            </a:fld>
            <a:endParaRPr lang="pt-BR"/>
          </a:p>
        </p:txBody>
      </p:sp>
    </p:spTree>
    <p:extLst>
      <p:ext uri="{BB962C8B-B14F-4D97-AF65-F5344CB8AC3E}">
        <p14:creationId xmlns:p14="http://schemas.microsoft.com/office/powerpoint/2010/main" val="23941660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5437-6ED8-391F-AADA-D0454BCC5296}"/>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7FA4914E-A020-274D-A87B-71AD2954BF5D}"/>
              </a:ext>
            </a:extLst>
          </p:cNvPr>
          <p:cNvSpPr>
            <a:spLocks noGrp="1"/>
          </p:cNvSpPr>
          <p:nvPr>
            <p:ph type="body" idx="1"/>
          </p:nvPr>
        </p:nvSpPr>
        <p:spPr/>
        <p:txBody>
          <a:bodyPr/>
          <a:lstStyle/>
          <a:p>
            <a:r>
              <a:rPr lang="pt-BR" dirty="0"/>
              <a:t>VER:</a:t>
            </a:r>
          </a:p>
          <a:p>
            <a:endParaRPr lang="pt-BR"/>
          </a:p>
          <a:p>
            <a:r>
              <a:rPr lang="pt-BR"/>
              <a:t>https</a:t>
            </a:r>
            <a:r>
              <a:rPr lang="pt-BR" dirty="0"/>
              <a:t>://</a:t>
            </a:r>
            <a:r>
              <a:rPr lang="pt-BR" dirty="0" err="1"/>
              <a:t>www.scratchapixel.com</a:t>
            </a:r>
            <a:r>
              <a:rPr lang="pt-BR" dirty="0"/>
              <a:t>/</a:t>
            </a:r>
            <a:r>
              <a:rPr lang="pt-BR" dirty="0" err="1"/>
              <a:t>lessons</a:t>
            </a:r>
            <a:r>
              <a:rPr lang="pt-BR" dirty="0"/>
              <a:t>/3d-basic-rendering/</a:t>
            </a:r>
            <a:r>
              <a:rPr lang="pt-BR" dirty="0" err="1"/>
              <a:t>rasterization-practical-implementation</a:t>
            </a:r>
            <a:r>
              <a:rPr lang="pt-BR" dirty="0"/>
              <a:t>/</a:t>
            </a:r>
            <a:r>
              <a:rPr lang="pt-BR" dirty="0" err="1"/>
              <a:t>visibility</a:t>
            </a:r>
            <a:r>
              <a:rPr lang="pt-BR" dirty="0"/>
              <a:t>-</a:t>
            </a:r>
            <a:r>
              <a:rPr lang="pt-BR" dirty="0" err="1"/>
              <a:t>problem</a:t>
            </a:r>
            <a:r>
              <a:rPr lang="pt-BR" dirty="0"/>
              <a:t>-</a:t>
            </a:r>
            <a:r>
              <a:rPr lang="pt-BR" dirty="0" err="1"/>
              <a:t>depth</a:t>
            </a:r>
            <a:r>
              <a:rPr lang="pt-BR" dirty="0"/>
              <a:t>-buffer-</a:t>
            </a:r>
            <a:r>
              <a:rPr lang="pt-BR" dirty="0" err="1"/>
              <a:t>depth</a:t>
            </a:r>
            <a:r>
              <a:rPr lang="pt-BR" dirty="0"/>
              <a:t>-</a:t>
            </a:r>
            <a:r>
              <a:rPr lang="pt-BR" dirty="0" err="1"/>
              <a:t>interpolation.html</a:t>
            </a:r>
            <a:endParaRPr lang="pt-BR" dirty="0"/>
          </a:p>
        </p:txBody>
      </p:sp>
      <p:sp>
        <p:nvSpPr>
          <p:cNvPr id="4" name="Slide Number Placeholder 3">
            <a:extLst>
              <a:ext uri="{FF2B5EF4-FFF2-40B4-BE49-F238E27FC236}">
                <a16:creationId xmlns:a16="http://schemas.microsoft.com/office/drawing/2014/main" id="{AC8DDA4D-5A57-C943-6230-DFBE575E53B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67</a:t>
            </a:fld>
            <a:endParaRPr lang="pt-BR"/>
          </a:p>
        </p:txBody>
      </p:sp>
    </p:spTree>
    <p:extLst>
      <p:ext uri="{BB962C8B-B14F-4D97-AF65-F5344CB8AC3E}">
        <p14:creationId xmlns:p14="http://schemas.microsoft.com/office/powerpoint/2010/main" val="25948458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body" idx="1"/>
          </p:nvPr>
        </p:nvSpPr>
        <p:spPr>
          <a:xfrm>
            <a:off x="311700" y="1280528"/>
            <a:ext cx="8520600" cy="3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333333"/>
                </a:solidFill>
                <a:highlight>
                  <a:srgbClr val="FFFFFF"/>
                </a:highlight>
              </a:rPr>
              <a:t>Z-Buffer</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US" sz="1200" dirty="0" err="1">
                <a:solidFill>
                  <a:srgbClr val="333333"/>
                </a:solidFill>
                <a:highlight>
                  <a:srgbClr val="FFFFFF"/>
                </a:highlight>
              </a:rPr>
              <a:t>dois</a:t>
            </a:r>
            <a:r>
              <a:rPr lang="en-US" sz="1200" dirty="0">
                <a:solidFill>
                  <a:srgbClr val="333333"/>
                </a:solidFill>
                <a:highlight>
                  <a:srgbClr val="FFFFFF"/>
                </a:highlight>
              </a:rPr>
              <a:t> </a:t>
            </a:r>
            <a:r>
              <a:rPr lang="en-US" sz="1200" dirty="0" err="1">
                <a:solidFill>
                  <a:srgbClr val="333333"/>
                </a:solidFill>
                <a:highlight>
                  <a:srgbClr val="FFFFFF"/>
                </a:highlight>
              </a:rPr>
              <a:t>métodos</a:t>
            </a:r>
            <a:r>
              <a:rPr lang="en-US" sz="1200" dirty="0">
                <a:solidFill>
                  <a:srgbClr val="333333"/>
                </a:solidFill>
                <a:highlight>
                  <a:srgbClr val="FFFFFF"/>
                </a:highlight>
              </a:rPr>
              <a:t> </a:t>
            </a:r>
            <a:r>
              <a:rPr lang="en-US" sz="1200" dirty="0" err="1">
                <a:solidFill>
                  <a:srgbClr val="333333"/>
                </a:solidFill>
                <a:highlight>
                  <a:srgbClr val="FFFFFF"/>
                </a:highlight>
              </a:rPr>
              <a:t>foram</a:t>
            </a:r>
            <a:r>
              <a:rPr lang="en-US" sz="1200" dirty="0">
                <a:solidFill>
                  <a:srgbClr val="333333"/>
                </a:solidFill>
                <a:highlight>
                  <a:srgbClr val="FFFFFF"/>
                </a:highlight>
              </a:rPr>
              <a:t> </a:t>
            </a:r>
            <a:r>
              <a:rPr lang="en-US" sz="1200" dirty="0" err="1">
                <a:solidFill>
                  <a:srgbClr val="333333"/>
                </a:solidFill>
                <a:highlight>
                  <a:srgbClr val="FFFFFF"/>
                </a:highlight>
              </a:rPr>
              <a:t>usados</a:t>
            </a:r>
            <a:r>
              <a:rPr lang="en-US" sz="1200" dirty="0">
                <a:solidFill>
                  <a:srgbClr val="333333"/>
                </a:solidFill>
                <a:highlight>
                  <a:srgbClr val="FFFFFF"/>
                </a:highlight>
              </a:rPr>
              <a:t> para resolver o </a:t>
            </a:r>
            <a:r>
              <a:rPr lang="en-US" sz="1200" dirty="0" err="1">
                <a:solidFill>
                  <a:srgbClr val="333333"/>
                </a:solidFill>
                <a:highlight>
                  <a:srgbClr val="FFFFFF"/>
                </a:highlight>
              </a:rPr>
              <a:t>problema</a:t>
            </a:r>
            <a:r>
              <a:rPr lang="en-US" sz="1200" dirty="0">
                <a:solidFill>
                  <a:srgbClr val="333333"/>
                </a:solidFill>
                <a:highlight>
                  <a:srgbClr val="FFFFFF"/>
                </a:highlight>
              </a:rPr>
              <a:t> da "</a:t>
            </a:r>
            <a:r>
              <a:rPr lang="en-US" sz="1200" dirty="0" err="1">
                <a:solidFill>
                  <a:srgbClr val="333333"/>
                </a:solidFill>
                <a:highlight>
                  <a:srgbClr val="FFFFFF"/>
                </a:highlight>
              </a:rPr>
              <a:t>superfície</a:t>
            </a:r>
            <a:r>
              <a:rPr lang="en-US" sz="1200" dirty="0">
                <a:solidFill>
                  <a:srgbClr val="333333"/>
                </a:solidFill>
                <a:highlight>
                  <a:srgbClr val="FFFFFF"/>
                </a:highlight>
              </a:rPr>
              <a:t> </a:t>
            </a:r>
            <a:r>
              <a:rPr lang="en-US" sz="1200" dirty="0" err="1">
                <a:solidFill>
                  <a:srgbClr val="333333"/>
                </a:solidFill>
                <a:highlight>
                  <a:srgbClr val="FFFFFF"/>
                </a:highlight>
              </a:rPr>
              <a:t>oculta</a:t>
            </a:r>
            <a:r>
              <a:rPr lang="en-US" sz="1200" dirty="0">
                <a:solidFill>
                  <a:srgbClr val="333333"/>
                </a:solidFill>
                <a:highlight>
                  <a:srgbClr val="FFFFFF"/>
                </a:highlight>
              </a:rPr>
              <a:t>" (o outro </a:t>
            </a:r>
            <a:r>
              <a:rPr lang="en-US" sz="1200" dirty="0" err="1">
                <a:solidFill>
                  <a:srgbClr val="333333"/>
                </a:solidFill>
                <a:highlight>
                  <a:srgbClr val="FFFFFF"/>
                </a:highlight>
              </a:rPr>
              <a:t>nome</a:t>
            </a:r>
            <a:r>
              <a:rPr lang="en-US" sz="1200" dirty="0">
                <a:solidFill>
                  <a:srgbClr val="333333"/>
                </a:solidFill>
                <a:highlight>
                  <a:srgbClr val="FFFFFF"/>
                </a:highlight>
              </a:rPr>
              <a:t> para o </a:t>
            </a:r>
            <a:r>
              <a:rPr lang="en-US" sz="1200" dirty="0" err="1">
                <a:solidFill>
                  <a:srgbClr val="333333"/>
                </a:solidFill>
                <a:highlight>
                  <a:srgbClr val="FFFFFF"/>
                </a:highlight>
              </a:rPr>
              <a:t>problema</a:t>
            </a:r>
            <a:r>
              <a:rPr lang="en-US" sz="1200" dirty="0">
                <a:solidFill>
                  <a:srgbClr val="333333"/>
                </a:solidFill>
                <a:highlight>
                  <a:srgbClr val="FFFFFF"/>
                </a:highlight>
              </a:rPr>
              <a:t> de </a:t>
            </a:r>
            <a:r>
              <a:rPr lang="en-US" sz="1200" dirty="0" err="1">
                <a:solidFill>
                  <a:srgbClr val="333333"/>
                </a:solidFill>
                <a:highlight>
                  <a:srgbClr val="FFFFFF"/>
                </a:highlight>
              </a:rPr>
              <a:t>visibilidade</a:t>
            </a:r>
            <a:r>
              <a:rPr lang="en-US" sz="1200" dirty="0">
                <a:solidFill>
                  <a:srgbClr val="333333"/>
                </a:solidFill>
                <a:highlight>
                  <a:srgbClr val="FFFFFF"/>
                </a:highlight>
              </a:rPr>
              <a:t>): o </a:t>
            </a:r>
            <a:r>
              <a:rPr lang="en-US" sz="1200" dirty="0" err="1">
                <a:solidFill>
                  <a:srgbClr val="333333"/>
                </a:solidFill>
                <a:highlight>
                  <a:srgbClr val="FFFFFF"/>
                </a:highlight>
              </a:rPr>
              <a:t>algoritmo</a:t>
            </a:r>
            <a:r>
              <a:rPr lang="en-US" sz="1200" dirty="0">
                <a:solidFill>
                  <a:srgbClr val="333333"/>
                </a:solidFill>
                <a:highlight>
                  <a:srgbClr val="FFFFFF"/>
                </a:highlight>
              </a:rPr>
              <a:t> de Newell e o </a:t>
            </a:r>
            <a:r>
              <a:rPr lang="en-US" sz="1200" dirty="0" err="1">
                <a:solidFill>
                  <a:srgbClr val="333333"/>
                </a:solidFill>
                <a:highlight>
                  <a:srgbClr val="FFFFFF"/>
                </a:highlight>
              </a:rPr>
              <a:t>z-buffer</a:t>
            </a:r>
            <a:r>
              <a:rPr lang="en-US" sz="1200" dirty="0">
                <a:solidFill>
                  <a:srgbClr val="333333"/>
                </a:solidFill>
                <a:highlight>
                  <a:srgbClr val="FFFFFF"/>
                </a:highlight>
              </a:rPr>
              <a:t>. </a:t>
            </a:r>
            <a:r>
              <a:rPr lang="en-US" sz="1200" dirty="0" err="1">
                <a:solidFill>
                  <a:srgbClr val="333333"/>
                </a:solidFill>
                <a:highlight>
                  <a:srgbClr val="FFFFFF"/>
                </a:highlight>
              </a:rPr>
              <a:t>Mencionamos</a:t>
            </a:r>
            <a:r>
              <a:rPr lang="en-US" sz="1200" dirty="0">
                <a:solidFill>
                  <a:srgbClr val="333333"/>
                </a:solidFill>
                <a:highlight>
                  <a:srgbClr val="FFFFFF"/>
                </a:highlight>
              </a:rPr>
              <a:t> o </a:t>
            </a:r>
            <a:r>
              <a:rPr lang="en-US" sz="1200" dirty="0" err="1">
                <a:solidFill>
                  <a:srgbClr val="333333"/>
                </a:solidFill>
                <a:highlight>
                  <a:srgbClr val="FFFFFF"/>
                </a:highlight>
              </a:rPr>
              <a:t>algoritmo</a:t>
            </a:r>
            <a:r>
              <a:rPr lang="en-US" sz="1200" dirty="0">
                <a:solidFill>
                  <a:srgbClr val="333333"/>
                </a:solidFill>
                <a:highlight>
                  <a:srgbClr val="FFFFFF"/>
                </a:highlight>
              </a:rPr>
              <a:t> de Newell </a:t>
            </a:r>
            <a:r>
              <a:rPr lang="en-US" sz="1200" dirty="0" err="1">
                <a:solidFill>
                  <a:srgbClr val="333333"/>
                </a:solidFill>
                <a:highlight>
                  <a:srgbClr val="FFFFFF"/>
                </a:highlight>
              </a:rPr>
              <a:t>apenas</a:t>
            </a:r>
            <a:r>
              <a:rPr lang="en-US" sz="1200" dirty="0">
                <a:solidFill>
                  <a:srgbClr val="333333"/>
                </a:solidFill>
                <a:highlight>
                  <a:srgbClr val="FFFFFF"/>
                </a:highlight>
              </a:rPr>
              <a:t> </a:t>
            </a:r>
            <a:r>
              <a:rPr lang="en-US" sz="1200" dirty="0" err="1">
                <a:solidFill>
                  <a:srgbClr val="333333"/>
                </a:solidFill>
                <a:highlight>
                  <a:srgbClr val="FFFFFF"/>
                </a:highlight>
              </a:rPr>
              <a:t>por</a:t>
            </a:r>
            <a:r>
              <a:rPr lang="en-US" sz="1200" dirty="0">
                <a:solidFill>
                  <a:srgbClr val="333333"/>
                </a:solidFill>
                <a:highlight>
                  <a:srgbClr val="FFFFFF"/>
                </a:highlight>
              </a:rPr>
              <a:t> </a:t>
            </a:r>
            <a:r>
              <a:rPr lang="en-US" sz="1200" dirty="0" err="1">
                <a:solidFill>
                  <a:srgbClr val="333333"/>
                </a:solidFill>
                <a:highlight>
                  <a:srgbClr val="FFFFFF"/>
                </a:highlight>
              </a:rPr>
              <a:t>razões</a:t>
            </a:r>
            <a:r>
              <a:rPr lang="en-US" sz="1200" dirty="0">
                <a:solidFill>
                  <a:srgbClr val="333333"/>
                </a:solidFill>
                <a:highlight>
                  <a:srgbClr val="FFFFFF"/>
                </a:highlight>
              </a:rPr>
              <a:t> </a:t>
            </a:r>
            <a:r>
              <a:rPr lang="en-US" sz="1200" dirty="0" err="1">
                <a:solidFill>
                  <a:srgbClr val="333333"/>
                </a:solidFill>
                <a:highlight>
                  <a:srgbClr val="FFFFFF"/>
                </a:highlight>
              </a:rPr>
              <a:t>históricas</a:t>
            </a:r>
            <a:r>
              <a:rPr lang="en-US" sz="1200" dirty="0">
                <a:solidFill>
                  <a:srgbClr val="333333"/>
                </a:solidFill>
                <a:highlight>
                  <a:srgbClr val="FFFFFF"/>
                </a:highlight>
              </a:rPr>
              <a:t>, mas </a:t>
            </a:r>
            <a:r>
              <a:rPr lang="en-US" sz="1200" dirty="0" err="1">
                <a:solidFill>
                  <a:srgbClr val="333333"/>
                </a:solidFill>
                <a:highlight>
                  <a:srgbClr val="FFFFFF"/>
                </a:highlight>
              </a:rPr>
              <a:t>não</a:t>
            </a:r>
            <a:r>
              <a:rPr lang="en-US" sz="1200" dirty="0">
                <a:solidFill>
                  <a:srgbClr val="333333"/>
                </a:solidFill>
                <a:highlight>
                  <a:srgbClr val="FFFFFF"/>
                </a:highlight>
              </a:rPr>
              <a:t> </a:t>
            </a:r>
            <a:r>
              <a:rPr lang="en-US" sz="1200" dirty="0" err="1">
                <a:solidFill>
                  <a:srgbClr val="333333"/>
                </a:solidFill>
                <a:highlight>
                  <a:srgbClr val="FFFFFF"/>
                </a:highlight>
              </a:rPr>
              <a:t>estudaremos</a:t>
            </a:r>
            <a:r>
              <a:rPr lang="en-US" sz="1200" dirty="0">
                <a:solidFill>
                  <a:srgbClr val="333333"/>
                </a:solidFill>
                <a:highlight>
                  <a:srgbClr val="FFFFFF"/>
                </a:highlight>
              </a:rPr>
              <a:t> </a:t>
            </a:r>
            <a:r>
              <a:rPr lang="en-US" sz="1200" dirty="0" err="1">
                <a:solidFill>
                  <a:srgbClr val="333333"/>
                </a:solidFill>
                <a:highlight>
                  <a:srgbClr val="FFFFFF"/>
                </a:highlight>
              </a:rPr>
              <a:t>porque</a:t>
            </a:r>
            <a:r>
              <a:rPr lang="en-US" sz="1200" dirty="0">
                <a:solidFill>
                  <a:srgbClr val="333333"/>
                </a:solidFill>
                <a:highlight>
                  <a:srgbClr val="FFFFFF"/>
                </a:highlight>
              </a:rPr>
              <a:t> </a:t>
            </a:r>
            <a:r>
              <a:rPr lang="en-US" sz="1200" dirty="0" err="1">
                <a:solidFill>
                  <a:srgbClr val="333333"/>
                </a:solidFill>
                <a:highlight>
                  <a:srgbClr val="FFFFFF"/>
                </a:highlight>
              </a:rPr>
              <a:t>ele</a:t>
            </a:r>
            <a:r>
              <a:rPr lang="en-US" sz="1200" dirty="0">
                <a:solidFill>
                  <a:srgbClr val="333333"/>
                </a:solidFill>
                <a:highlight>
                  <a:srgbClr val="FFFFFF"/>
                </a:highlight>
              </a:rPr>
              <a:t> </a:t>
            </a:r>
            <a:r>
              <a:rPr lang="en-US" sz="1200" dirty="0" err="1">
                <a:solidFill>
                  <a:srgbClr val="333333"/>
                </a:solidFill>
                <a:highlight>
                  <a:srgbClr val="FFFFFF"/>
                </a:highlight>
              </a:rPr>
              <a:t>não</a:t>
            </a:r>
            <a:r>
              <a:rPr lang="en-US" sz="1200" dirty="0">
                <a:solidFill>
                  <a:srgbClr val="333333"/>
                </a:solidFill>
                <a:highlight>
                  <a:srgbClr val="FFFFFF"/>
                </a:highlight>
              </a:rPr>
              <a:t> </a:t>
            </a:r>
            <a:r>
              <a:rPr lang="en-US" sz="1200" dirty="0" err="1">
                <a:solidFill>
                  <a:srgbClr val="333333"/>
                </a:solidFill>
                <a:highlight>
                  <a:srgbClr val="FFFFFF"/>
                </a:highlight>
              </a:rPr>
              <a:t>é</a:t>
            </a:r>
            <a:r>
              <a:rPr lang="en-US" sz="1200" dirty="0">
                <a:solidFill>
                  <a:srgbClr val="333333"/>
                </a:solidFill>
                <a:highlight>
                  <a:srgbClr val="FFFFFF"/>
                </a:highlight>
              </a:rPr>
              <a:t> </a:t>
            </a:r>
            <a:r>
              <a:rPr lang="en-US" sz="1200" dirty="0" err="1">
                <a:solidFill>
                  <a:srgbClr val="333333"/>
                </a:solidFill>
                <a:highlight>
                  <a:srgbClr val="FFFFFF"/>
                </a:highlight>
              </a:rPr>
              <a:t>mais</a:t>
            </a:r>
            <a:r>
              <a:rPr lang="en-US" sz="1200" dirty="0">
                <a:solidFill>
                  <a:srgbClr val="333333"/>
                </a:solidFill>
                <a:highlight>
                  <a:srgbClr val="FFFFFF"/>
                </a:highlight>
              </a:rPr>
              <a:t> </a:t>
            </a:r>
            <a:r>
              <a:rPr lang="en-US" sz="1200" dirty="0" err="1">
                <a:solidFill>
                  <a:srgbClr val="333333"/>
                </a:solidFill>
                <a:highlight>
                  <a:srgbClr val="FFFFFF"/>
                </a:highlight>
              </a:rPr>
              <a:t>usado</a:t>
            </a:r>
            <a:r>
              <a:rPr lang="en-US" sz="1200" dirty="0">
                <a:solidFill>
                  <a:srgbClr val="333333"/>
                </a:solidFill>
                <a:highlight>
                  <a:srgbClr val="FFFFFF"/>
                </a:highlight>
              </a:rPr>
              <a:t>. </a:t>
            </a:r>
            <a:r>
              <a:rPr lang="en-US" sz="1200" dirty="0" err="1">
                <a:solidFill>
                  <a:srgbClr val="333333"/>
                </a:solidFill>
                <a:highlight>
                  <a:srgbClr val="FFFFFF"/>
                </a:highlight>
              </a:rPr>
              <a:t>Estudaremos</a:t>
            </a:r>
            <a:r>
              <a:rPr lang="en-US" sz="1200" dirty="0">
                <a:solidFill>
                  <a:srgbClr val="333333"/>
                </a:solidFill>
                <a:highlight>
                  <a:srgbClr val="FFFFFF"/>
                </a:highlight>
              </a:rPr>
              <a:t> </a:t>
            </a:r>
            <a:r>
              <a:rPr lang="en-US" sz="1200" dirty="0" err="1">
                <a:solidFill>
                  <a:srgbClr val="333333"/>
                </a:solidFill>
                <a:highlight>
                  <a:srgbClr val="FFFFFF"/>
                </a:highlight>
              </a:rPr>
              <a:t>apenas</a:t>
            </a:r>
            <a:r>
              <a:rPr lang="en-US" sz="1200" dirty="0">
                <a:solidFill>
                  <a:srgbClr val="333333"/>
                </a:solidFill>
                <a:highlight>
                  <a:srgbClr val="FFFFFF"/>
                </a:highlight>
              </a:rPr>
              <a:t> o </a:t>
            </a:r>
            <a:r>
              <a:rPr lang="en-US" sz="1200" dirty="0" err="1">
                <a:solidFill>
                  <a:srgbClr val="333333"/>
                </a:solidFill>
                <a:highlight>
                  <a:srgbClr val="FFFFFF"/>
                </a:highlight>
              </a:rPr>
              <a:t>método</a:t>
            </a:r>
            <a:r>
              <a:rPr lang="en-US" sz="1200" dirty="0">
                <a:solidFill>
                  <a:srgbClr val="333333"/>
                </a:solidFill>
                <a:highlight>
                  <a:srgbClr val="FFFFFF"/>
                </a:highlight>
              </a:rPr>
              <a:t> </a:t>
            </a:r>
            <a:r>
              <a:rPr lang="en-US" sz="1200" dirty="0" err="1">
                <a:solidFill>
                  <a:srgbClr val="333333"/>
                </a:solidFill>
                <a:highlight>
                  <a:srgbClr val="FFFFFF"/>
                </a:highlight>
              </a:rPr>
              <a:t>z-buffer</a:t>
            </a:r>
            <a:r>
              <a:rPr lang="en-US" sz="1200" dirty="0">
                <a:solidFill>
                  <a:srgbClr val="333333"/>
                </a:solidFill>
                <a:highlight>
                  <a:srgbClr val="FFFFFF"/>
                </a:highlight>
              </a:rPr>
              <a:t> que </a:t>
            </a:r>
            <a:r>
              <a:rPr lang="en-US" sz="1200" dirty="0" err="1">
                <a:solidFill>
                  <a:srgbClr val="333333"/>
                </a:solidFill>
                <a:highlight>
                  <a:srgbClr val="FFFFFF"/>
                </a:highlight>
              </a:rPr>
              <a:t>é</a:t>
            </a:r>
            <a:r>
              <a:rPr lang="en-US" sz="1200" dirty="0">
                <a:solidFill>
                  <a:srgbClr val="333333"/>
                </a:solidFill>
                <a:highlight>
                  <a:srgbClr val="FFFFFF"/>
                </a:highlight>
              </a:rPr>
              <a:t> </a:t>
            </a:r>
            <a:r>
              <a:rPr lang="en-US" sz="1200" dirty="0" err="1">
                <a:solidFill>
                  <a:srgbClr val="333333"/>
                </a:solidFill>
                <a:highlight>
                  <a:srgbClr val="FFFFFF"/>
                </a:highlight>
              </a:rPr>
              <a:t>usado</a:t>
            </a:r>
            <a:r>
              <a:rPr lang="en-US" sz="1200" dirty="0">
                <a:solidFill>
                  <a:srgbClr val="333333"/>
                </a:solidFill>
                <a:highlight>
                  <a:srgbClr val="FFFFFF"/>
                </a:highlight>
              </a:rPr>
              <a:t> </a:t>
            </a:r>
            <a:r>
              <a:rPr lang="en-US" sz="1200" dirty="0" err="1">
                <a:solidFill>
                  <a:srgbClr val="333333"/>
                </a:solidFill>
                <a:highlight>
                  <a:srgbClr val="FFFFFF"/>
                </a:highlight>
              </a:rPr>
              <a:t>pelas</a:t>
            </a:r>
            <a:r>
              <a:rPr lang="en-US" sz="1200" dirty="0">
                <a:solidFill>
                  <a:srgbClr val="333333"/>
                </a:solidFill>
                <a:highlight>
                  <a:srgbClr val="FFFFFF"/>
                </a:highlight>
              </a:rPr>
              <a:t> GPUs </a:t>
            </a:r>
            <a:r>
              <a:rPr lang="en-US" sz="1200" dirty="0" err="1">
                <a:solidFill>
                  <a:srgbClr val="333333"/>
                </a:solidFill>
                <a:highlight>
                  <a:srgbClr val="FFFFFF"/>
                </a:highlight>
              </a:rPr>
              <a:t>atuais</a:t>
            </a:r>
            <a:r>
              <a:rPr lang="en-US" sz="1200" dirty="0">
                <a:solidFill>
                  <a:srgbClr val="333333"/>
                </a:solidFill>
                <a:highlight>
                  <a:srgbClr val="FFFFFF"/>
                </a:highlight>
              </a:rPr>
              <a:t>. </a:t>
            </a:r>
            <a:r>
              <a:rPr lang="en-US" sz="1200" dirty="0" err="1">
                <a:solidFill>
                  <a:srgbClr val="333333"/>
                </a:solidFill>
                <a:highlight>
                  <a:srgbClr val="FFFFFF"/>
                </a:highlight>
              </a:rPr>
              <a:t>z-buffer</a:t>
            </a:r>
            <a:r>
              <a:rPr lang="en-US" sz="1200" dirty="0">
                <a:solidFill>
                  <a:srgbClr val="333333"/>
                </a:solidFill>
                <a:highlight>
                  <a:srgbClr val="FFFFFF"/>
                </a:highlight>
              </a:rPr>
              <a:t>, </a:t>
            </a:r>
            <a:r>
              <a:rPr lang="en-US" sz="1200" dirty="0" err="1">
                <a:solidFill>
                  <a:srgbClr val="333333"/>
                </a:solidFill>
                <a:highlight>
                  <a:srgbClr val="FFFFFF"/>
                </a:highlight>
              </a:rPr>
              <a:t>também</a:t>
            </a:r>
            <a:r>
              <a:rPr lang="en-US" sz="1200" dirty="0">
                <a:solidFill>
                  <a:srgbClr val="333333"/>
                </a:solidFill>
                <a:highlight>
                  <a:srgbClr val="FFFFFF"/>
                </a:highlight>
              </a:rPr>
              <a:t> </a:t>
            </a:r>
            <a:r>
              <a:rPr lang="en-US" sz="1200" dirty="0" err="1">
                <a:solidFill>
                  <a:srgbClr val="333333"/>
                </a:solidFill>
                <a:highlight>
                  <a:srgbClr val="FFFFFF"/>
                </a:highlight>
              </a:rPr>
              <a:t>chamado</a:t>
            </a:r>
            <a:r>
              <a:rPr lang="en-US" sz="1200" dirty="0">
                <a:solidFill>
                  <a:srgbClr val="333333"/>
                </a:solidFill>
                <a:highlight>
                  <a:srgbClr val="FFFFFF"/>
                </a:highlight>
              </a:rPr>
              <a:t> de buffer de </a:t>
            </a:r>
            <a:r>
              <a:rPr lang="en-US" sz="1200" dirty="0" err="1">
                <a:solidFill>
                  <a:srgbClr val="333333"/>
                </a:solidFill>
                <a:highlight>
                  <a:srgbClr val="FFFFFF"/>
                </a:highlight>
              </a:rPr>
              <a:t>profundidade</a:t>
            </a:r>
            <a:r>
              <a:rPr lang="en-US" sz="1200" dirty="0">
                <a:solidFill>
                  <a:srgbClr val="333333"/>
                </a:solidFill>
                <a:highlight>
                  <a:srgbClr val="FFFFFF"/>
                </a:highlight>
              </a:rPr>
              <a:t>.</a:t>
            </a:r>
            <a:endParaRPr sz="1200" dirty="0">
              <a:solidFill>
                <a:srgbClr val="333333"/>
              </a:solidFill>
              <a:highlight>
                <a:srgbClr val="FFFFFF"/>
              </a:highlight>
            </a:endParaRPr>
          </a:p>
        </p:txBody>
      </p:sp>
      <p:sp>
        <p:nvSpPr>
          <p:cNvPr id="72" name="Google Shape;72;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68</a:t>
            </a:fld>
            <a:endParaRPr/>
          </a:p>
        </p:txBody>
      </p:sp>
      <p:sp>
        <p:nvSpPr>
          <p:cNvPr id="2" name="Google Shape;79;p12">
            <a:extLst>
              <a:ext uri="{FF2B5EF4-FFF2-40B4-BE49-F238E27FC236}">
                <a16:creationId xmlns:a16="http://schemas.microsoft.com/office/drawing/2014/main" id="{75A236B6-EE20-6DBF-EBAB-85DD09C1340B}"/>
              </a:ext>
            </a:extLst>
          </p:cNvPr>
          <p:cNvSpPr txBox="1">
            <a:spLocks/>
          </p:cNvSpPr>
          <p:nvPr/>
        </p:nvSpPr>
        <p:spPr>
          <a:xfrm>
            <a:off x="311700" y="2893843"/>
            <a:ext cx="8520600" cy="43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Font typeface="Arial"/>
              <a:buNone/>
            </a:pPr>
            <a:r>
              <a:rPr lang="en-US" sz="1200">
                <a:solidFill>
                  <a:srgbClr val="333333"/>
                </a:solidFill>
                <a:highlight>
                  <a:srgbClr val="FFFFFF"/>
                </a:highlight>
              </a:rPr>
              <a:t>3D point in camera space, by the point's respective z-coordinate (what we called the perspective divide), and then remapping the resulting 2D coordinates from screen space to NDC space and then NDC space to raster space.</a:t>
            </a:r>
            <a:endParaRPr lang="en-US" dirty="0"/>
          </a:p>
        </p:txBody>
      </p:sp>
      <p:pic>
        <p:nvPicPr>
          <p:cNvPr id="3" name="Google Shape;81;p12">
            <a:extLst>
              <a:ext uri="{FF2B5EF4-FFF2-40B4-BE49-F238E27FC236}">
                <a16:creationId xmlns:a16="http://schemas.microsoft.com/office/drawing/2014/main" id="{58A3E013-9DC4-543F-179D-2522F8DA3133}"/>
              </a:ext>
            </a:extLst>
          </p:cNvPr>
          <p:cNvPicPr preferRelativeResize="0"/>
          <p:nvPr/>
        </p:nvPicPr>
        <p:blipFill>
          <a:blip r:embed="rId3">
            <a:alphaModFix/>
          </a:blip>
          <a:stretch>
            <a:fillRect/>
          </a:stretch>
        </p:blipFill>
        <p:spPr>
          <a:xfrm>
            <a:off x="5167477" y="3620703"/>
            <a:ext cx="2876550" cy="1381125"/>
          </a:xfrm>
          <a:prstGeom prst="rect">
            <a:avLst/>
          </a:prstGeom>
          <a:noFill/>
          <a:ln>
            <a:noFill/>
          </a:ln>
        </p:spPr>
      </p:pic>
      <p:pic>
        <p:nvPicPr>
          <p:cNvPr id="4" name="Google Shape;82;p12">
            <a:extLst>
              <a:ext uri="{FF2B5EF4-FFF2-40B4-BE49-F238E27FC236}">
                <a16:creationId xmlns:a16="http://schemas.microsoft.com/office/drawing/2014/main" id="{88DC6CE1-266D-38DD-0C11-696AC1257AAC}"/>
              </a:ext>
            </a:extLst>
          </p:cNvPr>
          <p:cNvPicPr preferRelativeResize="0"/>
          <p:nvPr/>
        </p:nvPicPr>
        <p:blipFill>
          <a:blip r:embed="rId4">
            <a:alphaModFix/>
          </a:blip>
          <a:stretch>
            <a:fillRect/>
          </a:stretch>
        </p:blipFill>
        <p:spPr>
          <a:xfrm>
            <a:off x="457467" y="3331243"/>
            <a:ext cx="2972650" cy="1889285"/>
          </a:xfrm>
          <a:prstGeom prst="rect">
            <a:avLst/>
          </a:prstGeom>
          <a:noFill/>
          <a:ln>
            <a:noFill/>
          </a:ln>
        </p:spPr>
      </p:pic>
    </p:spTree>
    <p:extLst>
      <p:ext uri="{BB962C8B-B14F-4D97-AF65-F5344CB8AC3E}">
        <p14:creationId xmlns:p14="http://schemas.microsoft.com/office/powerpoint/2010/main" val="28603289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6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Z-fighting</a:t>
            </a:r>
            <a:endParaRPr/>
          </a:p>
        </p:txBody>
      </p:sp>
      <p:sp>
        <p:nvSpPr>
          <p:cNvPr id="635" name="Google Shape;635;p6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636" name="Google Shape;636;p6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69</a:t>
            </a:fld>
            <a:endParaRPr/>
          </a:p>
        </p:txBody>
      </p:sp>
      <p:pic>
        <p:nvPicPr>
          <p:cNvPr id="638" name="Google Shape;638;p68"/>
          <p:cNvPicPr preferRelativeResize="0"/>
          <p:nvPr/>
        </p:nvPicPr>
        <p:blipFill rotWithShape="1">
          <a:blip r:embed="rId3">
            <a:alphaModFix/>
          </a:blip>
          <a:srcRect/>
          <a:stretch/>
        </p:blipFill>
        <p:spPr>
          <a:xfrm>
            <a:off x="1821534" y="1920240"/>
            <a:ext cx="2140860" cy="5669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a:t>
            </a:fld>
            <a:endParaRPr/>
          </a:p>
        </p:txBody>
      </p:sp>
      <p:pic>
        <p:nvPicPr>
          <p:cNvPr id="96" name="Google Shape;96;p13"/>
          <p:cNvPicPr preferRelativeResize="0"/>
          <p:nvPr/>
        </p:nvPicPr>
        <p:blipFill>
          <a:blip r:embed="rId3">
            <a:alphaModFix/>
          </a:blip>
          <a:stretch>
            <a:fillRect/>
          </a:stretch>
        </p:blipFill>
        <p:spPr>
          <a:xfrm>
            <a:off x="246525" y="832151"/>
            <a:ext cx="7541253" cy="1010675"/>
          </a:xfrm>
          <a:prstGeom prst="rect">
            <a:avLst/>
          </a:prstGeom>
          <a:noFill/>
          <a:ln>
            <a:noFill/>
          </a:ln>
        </p:spPr>
      </p:pic>
      <p:pic>
        <p:nvPicPr>
          <p:cNvPr id="97" name="Google Shape;97;p13"/>
          <p:cNvPicPr preferRelativeResize="0"/>
          <p:nvPr/>
        </p:nvPicPr>
        <p:blipFill>
          <a:blip r:embed="rId4">
            <a:alphaModFix/>
          </a:blip>
          <a:stretch>
            <a:fillRect/>
          </a:stretch>
        </p:blipFill>
        <p:spPr>
          <a:xfrm>
            <a:off x="1710913" y="1912001"/>
            <a:ext cx="5722165" cy="356737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Exemplos de Z-Buffer</a:t>
            </a:r>
            <a:endParaRPr/>
          </a:p>
        </p:txBody>
      </p:sp>
      <p:sp>
        <p:nvSpPr>
          <p:cNvPr id="681" name="Google Shape;681;p66"/>
          <p:cNvSpPr txBox="1">
            <a:spLocks noGrp="1"/>
          </p:cNvSpPr>
          <p:nvPr>
            <p:ph type="body" idx="1"/>
          </p:nvPr>
        </p:nvSpPr>
        <p:spPr>
          <a:xfrm>
            <a:off x="720436" y="4136447"/>
            <a:ext cx="37899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Buffer de Cores</a:t>
            </a:r>
            <a:endParaRPr/>
          </a:p>
        </p:txBody>
      </p:sp>
      <p:sp>
        <p:nvSpPr>
          <p:cNvPr id="682" name="Google Shape;682;p6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70</a:t>
            </a:fld>
            <a:endParaRPr/>
          </a:p>
        </p:txBody>
      </p:sp>
      <p:pic>
        <p:nvPicPr>
          <p:cNvPr id="683" name="Google Shape;683;p66" descr="page13image6942912"/>
          <p:cNvPicPr preferRelativeResize="0"/>
          <p:nvPr/>
        </p:nvPicPr>
        <p:blipFill rotWithShape="1">
          <a:blip r:embed="rId3">
            <a:alphaModFix/>
          </a:blip>
          <a:srcRect/>
          <a:stretch/>
        </p:blipFill>
        <p:spPr>
          <a:xfrm>
            <a:off x="720436" y="1214071"/>
            <a:ext cx="3789790" cy="2845313"/>
          </a:xfrm>
          <a:prstGeom prst="rect">
            <a:avLst/>
          </a:prstGeom>
          <a:noFill/>
          <a:ln>
            <a:noFill/>
          </a:ln>
        </p:spPr>
      </p:pic>
      <p:pic>
        <p:nvPicPr>
          <p:cNvPr id="684" name="Google Shape;684;p66" descr="page13image6943952"/>
          <p:cNvPicPr preferRelativeResize="0"/>
          <p:nvPr/>
        </p:nvPicPr>
        <p:blipFill rotWithShape="1">
          <a:blip r:embed="rId4">
            <a:alphaModFix/>
          </a:blip>
          <a:srcRect/>
          <a:stretch/>
        </p:blipFill>
        <p:spPr>
          <a:xfrm>
            <a:off x="4769607" y="1214071"/>
            <a:ext cx="3789790" cy="2845313"/>
          </a:xfrm>
          <a:prstGeom prst="rect">
            <a:avLst/>
          </a:prstGeom>
          <a:noFill/>
          <a:ln>
            <a:noFill/>
          </a:ln>
        </p:spPr>
      </p:pic>
      <p:sp>
        <p:nvSpPr>
          <p:cNvPr id="685" name="Google Shape;685;p66"/>
          <p:cNvSpPr txBox="1"/>
          <p:nvPr/>
        </p:nvSpPr>
        <p:spPr>
          <a:xfrm>
            <a:off x="4769607" y="4136447"/>
            <a:ext cx="3789900" cy="5160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2000"/>
              <a:buFont typeface="Verdana"/>
              <a:buNone/>
            </a:pPr>
            <a:r>
              <a:rPr lang="pt-BR" sz="2000" b="0">
                <a:solidFill>
                  <a:schemeClr val="dk1"/>
                </a:solidFill>
                <a:latin typeface="Verdana"/>
                <a:ea typeface="Verdana"/>
                <a:cs typeface="Verdana"/>
                <a:sym typeface="Verdana"/>
              </a:rPr>
              <a:t>Z Buffer</a:t>
            </a:r>
            <a:endParaRPr/>
          </a:p>
        </p:txBody>
      </p:sp>
      <p:sp>
        <p:nvSpPr>
          <p:cNvPr id="686" name="Google Shape;686;p66"/>
          <p:cNvSpPr/>
          <p:nvPr/>
        </p:nvSpPr>
        <p:spPr>
          <a:xfrm>
            <a:off x="5752701" y="5373125"/>
            <a:ext cx="2718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créditos: Dominic Alves, flickr. </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Z-Buffer</a:t>
            </a:r>
            <a:endParaRPr/>
          </a:p>
        </p:txBody>
      </p:sp>
      <p:sp>
        <p:nvSpPr>
          <p:cNvPr id="692" name="Google Shape;692;p67"/>
          <p:cNvSpPr txBox="1">
            <a:spLocks noGrp="1"/>
          </p:cNvSpPr>
          <p:nvPr>
            <p:ph type="body" idx="1"/>
          </p:nvPr>
        </p:nvSpPr>
        <p:spPr>
          <a:xfrm>
            <a:off x="390550" y="838982"/>
            <a:ext cx="8428200" cy="114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Inicialize o buffer com valores no infinito.</a:t>
            </a: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Durante a rasterização:</a:t>
            </a:r>
            <a:endParaRPr/>
          </a:p>
        </p:txBody>
      </p:sp>
      <p:sp>
        <p:nvSpPr>
          <p:cNvPr id="693" name="Google Shape;693;p6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71</a:t>
            </a:fld>
            <a:endParaRPr/>
          </a:p>
        </p:txBody>
      </p:sp>
      <p:sp>
        <p:nvSpPr>
          <p:cNvPr id="694" name="Google Shape;694;p67"/>
          <p:cNvSpPr txBox="1"/>
          <p:nvPr/>
        </p:nvSpPr>
        <p:spPr>
          <a:xfrm>
            <a:off x="559650" y="2140550"/>
            <a:ext cx="8024700" cy="2247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360"/>
              </a:spcBef>
              <a:spcAft>
                <a:spcPts val="0"/>
              </a:spcAft>
              <a:buNone/>
            </a:pPr>
            <a:r>
              <a:rPr lang="pt-BR" sz="1700">
                <a:solidFill>
                  <a:schemeClr val="dk1"/>
                </a:solidFill>
                <a:latin typeface="Consolas"/>
                <a:ea typeface="Consolas"/>
                <a:cs typeface="Consolas"/>
                <a:sym typeface="Consolas"/>
              </a:rPr>
              <a:t>for (cada triângulo T)</a:t>
            </a:r>
            <a:br>
              <a:rPr lang="pt-BR" sz="1700">
                <a:solidFill>
                  <a:schemeClr val="dk1"/>
                </a:solidFill>
                <a:latin typeface="Consolas"/>
                <a:ea typeface="Consolas"/>
                <a:cs typeface="Consolas"/>
                <a:sym typeface="Consolas"/>
              </a:rPr>
            </a:br>
            <a:r>
              <a:rPr lang="pt-BR" sz="1700">
                <a:solidFill>
                  <a:schemeClr val="dk1"/>
                </a:solidFill>
                <a:latin typeface="Consolas"/>
                <a:ea typeface="Consolas"/>
                <a:cs typeface="Consolas"/>
                <a:sym typeface="Consolas"/>
              </a:rPr>
              <a:t>    for (cada amostra (x,y,z) em T) </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if (z &lt; zbuffer[x,y]) # amostra mais perto até o momento</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framebuffer[x,y] = rgb # atualize a cor</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zbuffer[x,y] = z # atualiza a distância z</a:t>
            </a:r>
            <a:endParaRPr sz="17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else </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pass     # não faz nada</a:t>
            </a:r>
            <a:endParaRPr sz="1900">
              <a:solidFill>
                <a:schemeClr val="dk1"/>
              </a:solidFill>
              <a:latin typeface="Consolas"/>
              <a:ea typeface="Consolas"/>
              <a:cs typeface="Consolas"/>
              <a:sym typeface="Consola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Algoritmo do Z-Buffer</a:t>
            </a:r>
            <a:endParaRPr/>
          </a:p>
        </p:txBody>
      </p:sp>
      <p:pic>
        <p:nvPicPr>
          <p:cNvPr id="700" name="Google Shape;700;p68" descr="page15image6938128"/>
          <p:cNvPicPr preferRelativeResize="0"/>
          <p:nvPr/>
        </p:nvPicPr>
        <p:blipFill rotWithShape="1">
          <a:blip r:embed="rId3">
            <a:alphaModFix/>
          </a:blip>
          <a:srcRect/>
          <a:stretch/>
        </p:blipFill>
        <p:spPr>
          <a:xfrm>
            <a:off x="904121" y="838985"/>
            <a:ext cx="7401085" cy="4496159"/>
          </a:xfrm>
          <a:prstGeom prst="rect">
            <a:avLst/>
          </a:prstGeom>
          <a:solidFill>
            <a:srgbClr val="FFFFFF"/>
          </a:solidFill>
          <a:ln>
            <a:noFill/>
          </a:ln>
        </p:spPr>
      </p:pic>
      <p:graphicFrame>
        <p:nvGraphicFramePr>
          <p:cNvPr id="701" name="Google Shape;701;p68"/>
          <p:cNvGraphicFramePr/>
          <p:nvPr/>
        </p:nvGraphicFramePr>
        <p:xfrm>
          <a:off x="904125" y="78380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702" name="Google Shape;702;p6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72</a:t>
            </a:fld>
            <a:endParaRPr/>
          </a:p>
        </p:txBody>
      </p:sp>
      <p:graphicFrame>
        <p:nvGraphicFramePr>
          <p:cNvPr id="703" name="Google Shape;703;p68"/>
          <p:cNvGraphicFramePr/>
          <p:nvPr/>
        </p:nvGraphicFramePr>
        <p:xfrm>
          <a:off x="3649950" y="8389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4" name="Google Shape;704;p68"/>
          <p:cNvGraphicFramePr/>
          <p:nvPr/>
        </p:nvGraphicFramePr>
        <p:xfrm>
          <a:off x="6172450" y="78380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5" name="Google Shape;705;p68"/>
          <p:cNvGraphicFramePr/>
          <p:nvPr/>
        </p:nvGraphicFramePr>
        <p:xfrm>
          <a:off x="904125" y="31324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6" name="Google Shape;706;p68"/>
          <p:cNvGraphicFramePr/>
          <p:nvPr/>
        </p:nvGraphicFramePr>
        <p:xfrm>
          <a:off x="3649950" y="31324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3</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         </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7" name="Google Shape;707;p68"/>
          <p:cNvGraphicFramePr/>
          <p:nvPr/>
        </p:nvGraphicFramePr>
        <p:xfrm>
          <a:off x="6172450" y="314055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3</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9"/>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Complexidade do Z-Buffer</a:t>
            </a:r>
            <a:endParaRPr/>
          </a:p>
        </p:txBody>
      </p:sp>
      <p:sp>
        <p:nvSpPr>
          <p:cNvPr id="713" name="Google Shape;713;p69"/>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Complexidade</a:t>
            </a:r>
            <a:endParaRPr/>
          </a:p>
          <a:p>
            <a:pPr marL="342900" lvl="0" indent="-342900" algn="l" rtl="0">
              <a:spcBef>
                <a:spcPts val="400"/>
              </a:spcBef>
              <a:spcAft>
                <a:spcPts val="0"/>
              </a:spcAft>
              <a:buClr>
                <a:schemeClr val="dk1"/>
              </a:buClr>
              <a:buSzPts val="2000"/>
              <a:buFont typeface="Arial"/>
              <a:buChar char="•"/>
            </a:pPr>
            <a:r>
              <a:rPr lang="pt-BR"/>
              <a:t>O(n) para n triângulos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Algoritmo de visibilidade mais usado</a:t>
            </a:r>
            <a:endParaRPr/>
          </a:p>
          <a:p>
            <a:pPr marL="342900" lvl="0" indent="-342900" algn="l" rtl="0">
              <a:spcBef>
                <a:spcPts val="400"/>
              </a:spcBef>
              <a:spcAft>
                <a:spcPts val="0"/>
              </a:spcAft>
              <a:buClr>
                <a:schemeClr val="dk1"/>
              </a:buClr>
              <a:buSzPts val="2000"/>
              <a:buFont typeface="Arial"/>
              <a:buChar char="•"/>
            </a:pPr>
            <a:r>
              <a:rPr lang="pt-BR"/>
              <a:t>Implementado em hardware para todas as GPUs</a:t>
            </a:r>
            <a:endParaRPr/>
          </a:p>
          <a:p>
            <a:pPr marL="342900" lvl="0" indent="-342900" algn="l" rtl="0">
              <a:spcBef>
                <a:spcPts val="400"/>
              </a:spcBef>
              <a:spcAft>
                <a:spcPts val="0"/>
              </a:spcAft>
              <a:buClr>
                <a:schemeClr val="dk1"/>
              </a:buClr>
              <a:buSzPts val="2000"/>
              <a:buFont typeface="Arial"/>
              <a:buChar char="•"/>
            </a:pPr>
            <a:r>
              <a:rPr lang="pt-BR"/>
              <a:t>Usado por OpenGL, Vulkan, Direct3D, ...</a:t>
            </a:r>
            <a:endParaRPr/>
          </a:p>
        </p:txBody>
      </p:sp>
      <p:sp>
        <p:nvSpPr>
          <p:cNvPr id="714" name="Google Shape;714;p6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IndexedFaceSet</a:t>
            </a:r>
            <a:br>
              <a:rPr lang="pt-BR"/>
            </a:br>
            <a:endParaRPr/>
          </a:p>
        </p:txBody>
      </p:sp>
      <p:sp>
        <p:nvSpPr>
          <p:cNvPr id="720" name="Google Shape;720;p70"/>
          <p:cNvSpPr txBox="1">
            <a:spLocks noGrp="1"/>
          </p:cNvSpPr>
          <p:nvPr>
            <p:ph type="body" idx="1"/>
          </p:nvPr>
        </p:nvSpPr>
        <p:spPr>
          <a:xfrm>
            <a:off x="357884" y="762001"/>
            <a:ext cx="8428200" cy="139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Font typeface="Verdana"/>
              <a:buNone/>
            </a:pPr>
            <a:r>
              <a:rPr lang="pt-BR" sz="1700"/>
              <a:t>Um </a:t>
            </a:r>
            <a:r>
              <a:rPr lang="pt-BR" sz="1700" b="1"/>
              <a:t>IndexedFaceSet</a:t>
            </a:r>
            <a:r>
              <a:rPr lang="pt-BR" sz="1700"/>
              <a:t> representa uma forma 3D composta de um conjunto de polígonos, são usados nos índices do campo </a:t>
            </a:r>
            <a:r>
              <a:rPr lang="pt-BR" sz="1700" b="1"/>
              <a:t>coordIndex</a:t>
            </a:r>
            <a:r>
              <a:rPr lang="pt-BR" sz="1700"/>
              <a:t> para especificar como montar os triângulos, o campo </a:t>
            </a:r>
            <a:r>
              <a:rPr lang="pt-BR" sz="1700" b="1"/>
              <a:t>colordIndex</a:t>
            </a:r>
            <a:r>
              <a:rPr lang="pt-BR" sz="1700"/>
              <a:t> para especificar como mapear as cores por vértices, e o campo </a:t>
            </a:r>
            <a:r>
              <a:rPr lang="pt-BR" sz="1700" b="1"/>
              <a:t>texCoordIndex</a:t>
            </a:r>
            <a:endParaRPr sz="1700" b="1"/>
          </a:p>
          <a:p>
            <a:pPr marL="0" lvl="0" indent="0" algn="l" rtl="0">
              <a:spcBef>
                <a:spcPts val="340"/>
              </a:spcBef>
              <a:spcAft>
                <a:spcPts val="0"/>
              </a:spcAft>
              <a:buClr>
                <a:schemeClr val="dk1"/>
              </a:buClr>
              <a:buSzPts val="1700"/>
              <a:buFont typeface="Verdana"/>
              <a:buNone/>
            </a:pPr>
            <a:r>
              <a:rPr lang="pt-BR" sz="1700"/>
              <a:t>para mapear as coordenadas de textura.</a:t>
            </a:r>
            <a:endParaRPr/>
          </a:p>
        </p:txBody>
      </p:sp>
      <p:sp>
        <p:nvSpPr>
          <p:cNvPr id="721" name="Google Shape;721;p7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74</a:t>
            </a:fld>
            <a:endParaRPr/>
          </a:p>
        </p:txBody>
      </p:sp>
      <p:sp>
        <p:nvSpPr>
          <p:cNvPr id="722" name="Google Shape;722;p70"/>
          <p:cNvSpPr/>
          <p:nvPr/>
        </p:nvSpPr>
        <p:spPr>
          <a:xfrm>
            <a:off x="3104724" y="2157047"/>
            <a:ext cx="5124900" cy="32778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pt-BR" sz="1000" b="0" i="0" u="none" strike="noStrike" cap="none" dirty="0" err="1">
                <a:solidFill>
                  <a:schemeClr val="dk1"/>
                </a:solidFill>
                <a:latin typeface="Arial"/>
                <a:ea typeface="Arial"/>
                <a:cs typeface="Arial"/>
                <a:sym typeface="Arial"/>
              </a:rPr>
              <a:t>IndexedFaceSet</a:t>
            </a:r>
            <a:r>
              <a:rPr lang="pt-BR" sz="1000" b="0" i="0" u="none" strike="noStrike" cap="none" dirty="0">
                <a:solidFill>
                  <a:schemeClr val="dk1"/>
                </a:solidFill>
                <a:latin typeface="Arial"/>
                <a:ea typeface="Arial"/>
                <a:cs typeface="Arial"/>
                <a:sym typeface="Arial"/>
              </a:rPr>
              <a:t> : X3DComposedGeometryNode {</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set_colorIndex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set_coordIndex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set_normalIndex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set_texCoordIndex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MFNode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attrib</a:t>
            </a:r>
            <a:r>
              <a:rPr lang="pt-BR" sz="1000" b="0" i="0" u="none" strike="noStrike" cap="none" dirty="0">
                <a:solidFill>
                  <a:schemeClr val="dk1"/>
                </a:solidFill>
                <a:latin typeface="Arial"/>
                <a:ea typeface="Arial"/>
                <a:cs typeface="Arial"/>
                <a:sym typeface="Arial"/>
              </a:rPr>
              <a:t>            []   [X3DVertexAttributeNode]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color             NULL [X3DColorNode]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coord</a:t>
            </a:r>
            <a:r>
              <a:rPr lang="pt-BR" sz="1000" b="0" i="0" u="none" strike="noStrike" cap="none" dirty="0">
                <a:solidFill>
                  <a:schemeClr val="dk1"/>
                </a:solidFill>
                <a:latin typeface="Arial"/>
                <a:ea typeface="Arial"/>
                <a:cs typeface="Arial"/>
                <a:sym typeface="Arial"/>
              </a:rPr>
              <a:t>             NULL [X3DCoordinateNode]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fogCoord</a:t>
            </a:r>
            <a:r>
              <a:rPr lang="pt-BR" sz="1000" b="0" i="0" u="none" strike="noStrike" cap="none" dirty="0">
                <a:solidFill>
                  <a:schemeClr val="dk1"/>
                </a:solidFill>
                <a:latin typeface="Arial"/>
                <a:ea typeface="Arial"/>
                <a:cs typeface="Arial"/>
                <a:sym typeface="Arial"/>
              </a:rPr>
              <a:t>          NULL [</a:t>
            </a:r>
            <a:r>
              <a:rPr lang="pt-BR" sz="1000" b="0" i="0" u="none" strike="noStrike" cap="none" dirty="0" err="1">
                <a:solidFill>
                  <a:schemeClr val="dk1"/>
                </a:solidFill>
                <a:latin typeface="Arial"/>
                <a:ea typeface="Arial"/>
                <a:cs typeface="Arial"/>
                <a:sym typeface="Arial"/>
              </a:rPr>
              <a:t>FogCoordinate</a:t>
            </a:r>
            <a:r>
              <a:rPr lang="pt-BR" sz="1000" b="0" i="0"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metadata</a:t>
            </a:r>
            <a:r>
              <a:rPr lang="pt-BR" sz="1000" b="0" i="0" u="none" strike="noStrike" cap="none" dirty="0">
                <a:solidFill>
                  <a:schemeClr val="dk1"/>
                </a:solidFill>
                <a:latin typeface="Arial"/>
                <a:ea typeface="Arial"/>
                <a:cs typeface="Arial"/>
                <a:sym typeface="Arial"/>
              </a:rPr>
              <a:t>          NULL [X3DMetadataObject]</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normal            NULL [X3DNormalNode]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texCoord</a:t>
            </a:r>
            <a:r>
              <a:rPr lang="pt-BR" sz="1000" b="0" i="0" u="none" strike="noStrike" cap="none" dirty="0">
                <a:solidFill>
                  <a:schemeClr val="dk1"/>
                </a:solidFill>
                <a:latin typeface="Arial"/>
                <a:ea typeface="Arial"/>
                <a:cs typeface="Arial"/>
                <a:sym typeface="Arial"/>
              </a:rPr>
              <a:t>          NULL [X3DTextureCoordinateNode]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ccw</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colorIndex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colorPerVertex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convex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coordIndex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SFFloat</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creaseAngle</a:t>
            </a:r>
            <a:r>
              <a:rPr lang="pt-BR" sz="1000" b="0" i="0" u="none" strike="noStrike" cap="none" dirty="0">
                <a:solidFill>
                  <a:schemeClr val="dk1"/>
                </a:solidFill>
                <a:latin typeface="Arial"/>
                <a:ea typeface="Arial"/>
                <a:cs typeface="Arial"/>
                <a:sym typeface="Arial"/>
              </a:rPr>
              <a:t>       0    [0,∞)</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normalIndex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normalPerVertex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solid</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texCoordIndex</a:t>
            </a:r>
            <a:r>
              <a:rPr lang="pt-BR" sz="1000" b="0" i="0" u="none" strike="noStrike" cap="none" dirty="0">
                <a:solidFill>
                  <a:schemeClr val="dk1"/>
                </a:solidFill>
                <a:latin typeface="Arial"/>
                <a:ea typeface="Arial"/>
                <a:cs typeface="Arial"/>
                <a:sym typeface="Arial"/>
              </a:rPr>
              <a:t>     []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a:t>
            </a:r>
            <a:endParaRPr dirty="0"/>
          </a:p>
        </p:txBody>
      </p:sp>
      <p:sp>
        <p:nvSpPr>
          <p:cNvPr id="723" name="Google Shape;723;p70"/>
          <p:cNvSpPr/>
          <p:nvPr/>
        </p:nvSpPr>
        <p:spPr>
          <a:xfrm>
            <a:off x="84172" y="5405974"/>
            <a:ext cx="82596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https://www.web3d.org/documents/specifications/19775-1/V3.3/Part01/components/geometry3D.html#IndexedFaceSet</a:t>
            </a:r>
            <a:r>
              <a:rPr lang="pt-BR" sz="12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IndexedFaceSet</a:t>
            </a:r>
            <a:endParaRPr/>
          </a:p>
        </p:txBody>
      </p:sp>
      <p:sp>
        <p:nvSpPr>
          <p:cNvPr id="729" name="Google Shape;729;p7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nó IndexedFaceSet representa uma forma 3D formada pela construção de faces (polígonos) de vértices listados no campo coord.</a:t>
            </a:r>
            <a:endParaRPr/>
          </a:p>
          <a:p>
            <a:pPr marL="0" lvl="0" indent="0" algn="l" rtl="0">
              <a:spcBef>
                <a:spcPts val="400"/>
              </a:spcBef>
              <a:spcAft>
                <a:spcPts val="0"/>
              </a:spcAft>
              <a:buClr>
                <a:schemeClr val="dk1"/>
              </a:buClr>
              <a:buSzPts val="2000"/>
              <a:buFont typeface="Verdana"/>
              <a:buNone/>
            </a:pPr>
            <a:r>
              <a:rPr lang="pt-BR"/>
              <a:t>IndexedFaceSet usa os índices em seu campo coordIndex para especificar as faces poligonais indexando nas coordenadas no nó Coordinate. Um índice de "−1" indica que a face atual terminou e a próxima começa. </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Cada face do IndexedFaceSet deve ter:</a:t>
            </a:r>
            <a:endParaRPr/>
          </a:p>
          <a:p>
            <a:pPr marL="342900" lvl="0" indent="-342900" algn="l" rtl="0">
              <a:spcBef>
                <a:spcPts val="400"/>
              </a:spcBef>
              <a:spcAft>
                <a:spcPts val="0"/>
              </a:spcAft>
              <a:buClr>
                <a:schemeClr val="dk1"/>
              </a:buClr>
              <a:buSzPts val="2000"/>
              <a:buFont typeface="Arial"/>
              <a:buChar char="•"/>
            </a:pPr>
            <a:r>
              <a:rPr lang="pt-BR"/>
              <a:t>pelo menos três vértices não coincidentes;</a:t>
            </a:r>
            <a:endParaRPr/>
          </a:p>
          <a:p>
            <a:pPr marL="342900" lvl="0" indent="-342900" algn="l" rtl="0">
              <a:spcBef>
                <a:spcPts val="400"/>
              </a:spcBef>
              <a:spcAft>
                <a:spcPts val="0"/>
              </a:spcAft>
              <a:buClr>
                <a:schemeClr val="dk1"/>
              </a:buClr>
              <a:buSzPts val="2000"/>
              <a:buFont typeface="Arial"/>
              <a:buChar char="•"/>
            </a:pPr>
            <a:r>
              <a:rPr lang="pt-BR"/>
              <a:t>vértices que definem um polígono planar;</a:t>
            </a:r>
            <a:endParaRPr/>
          </a:p>
          <a:p>
            <a:pPr marL="342900" lvl="0" indent="-342900" algn="l" rtl="0">
              <a:spcBef>
                <a:spcPts val="400"/>
              </a:spcBef>
              <a:spcAft>
                <a:spcPts val="0"/>
              </a:spcAft>
              <a:buClr>
                <a:schemeClr val="dk1"/>
              </a:buClr>
              <a:buSzPts val="2000"/>
              <a:buFont typeface="Arial"/>
              <a:buChar char="•"/>
            </a:pPr>
            <a:r>
              <a:rPr lang="pt-BR"/>
              <a:t>vértices que definem um polígono de não auto-intersecção.</a:t>
            </a:r>
            <a:endParaRPr/>
          </a:p>
        </p:txBody>
      </p:sp>
      <p:sp>
        <p:nvSpPr>
          <p:cNvPr id="730" name="Google Shape;730;p7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75</a:t>
            </a:fld>
            <a:endParaRPr/>
          </a:p>
        </p:txBody>
      </p:sp>
      <p:sp>
        <p:nvSpPr>
          <p:cNvPr id="731" name="Google Shape;731;p71"/>
          <p:cNvSpPr/>
          <p:nvPr/>
        </p:nvSpPr>
        <p:spPr>
          <a:xfrm>
            <a:off x="84172" y="5405974"/>
            <a:ext cx="82596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https://www.web3d.org/documents/specifications/19775-1/V3.3/Part01/components/geometry3D.html#IndexedFaceSet</a:t>
            </a:r>
            <a:r>
              <a:rPr lang="pt-BR" sz="12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Color e TextureCoordinate</a:t>
            </a:r>
            <a:br>
              <a:rPr lang="pt-BR"/>
            </a:br>
            <a:endParaRPr/>
          </a:p>
        </p:txBody>
      </p:sp>
      <p:sp>
        <p:nvSpPr>
          <p:cNvPr id="737" name="Google Shape;737;p7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700"/>
              <a:buFont typeface="Verdana"/>
              <a:buNone/>
            </a:pPr>
            <a:r>
              <a:rPr lang="pt-BR" sz="1700"/>
              <a:t>Os nós </a:t>
            </a:r>
            <a:r>
              <a:rPr lang="pt-BR" sz="1700" b="1"/>
              <a:t>Color</a:t>
            </a:r>
            <a:r>
              <a:rPr lang="pt-BR" sz="1700"/>
              <a:t> e </a:t>
            </a:r>
            <a:r>
              <a:rPr lang="pt-BR" sz="1700" b="1"/>
              <a:t>TextureCoordinate</a:t>
            </a:r>
            <a:r>
              <a:rPr lang="pt-BR" sz="1700"/>
              <a:t> define um conjunto de pontos que podem ser usados para armazenar cores e coordenadas de textura respectivamente.</a:t>
            </a:r>
            <a:endParaRPr/>
          </a:p>
        </p:txBody>
      </p:sp>
      <p:sp>
        <p:nvSpPr>
          <p:cNvPr id="738" name="Google Shape;738;p7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76</a:t>
            </a:fld>
            <a:endParaRPr/>
          </a:p>
        </p:txBody>
      </p:sp>
      <p:sp>
        <p:nvSpPr>
          <p:cNvPr id="739" name="Google Shape;739;p72"/>
          <p:cNvSpPr/>
          <p:nvPr/>
        </p:nvSpPr>
        <p:spPr>
          <a:xfrm>
            <a:off x="900024" y="5405974"/>
            <a:ext cx="7443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https://www.web3d.org/documents/specifications/19775-1/V3.3/Part01/components/rendering.html#Color</a:t>
            </a:r>
            <a:r>
              <a:rPr lang="pt-BR" sz="1200" b="0" i="0" u="none" strike="noStrike" cap="none">
                <a:solidFill>
                  <a:schemeClr val="dk1"/>
                </a:solidFill>
                <a:latin typeface="Arial"/>
                <a:ea typeface="Arial"/>
                <a:cs typeface="Arial"/>
                <a:sym typeface="Arial"/>
              </a:rPr>
              <a:t> </a:t>
            </a:r>
            <a:endParaRPr/>
          </a:p>
        </p:txBody>
      </p:sp>
      <p:sp>
        <p:nvSpPr>
          <p:cNvPr id="740" name="Google Shape;740;p72"/>
          <p:cNvSpPr/>
          <p:nvPr/>
        </p:nvSpPr>
        <p:spPr>
          <a:xfrm>
            <a:off x="1963427" y="2104939"/>
            <a:ext cx="6131100" cy="10773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Color : X3DColorNode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MFColor [in,out] color    [NULL] [0,1]</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
        <p:nvSpPr>
          <p:cNvPr id="741" name="Google Shape;741;p72"/>
          <p:cNvSpPr/>
          <p:nvPr/>
        </p:nvSpPr>
        <p:spPr>
          <a:xfrm>
            <a:off x="1963427" y="3391487"/>
            <a:ext cx="6131100" cy="10773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TextureCoordinate : X3DTextureCoordinateNode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MFVec2f [in,out] point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ImageTexture</a:t>
            </a:r>
            <a:endParaRPr/>
          </a:p>
        </p:txBody>
      </p:sp>
      <p:sp>
        <p:nvSpPr>
          <p:cNvPr id="747" name="Google Shape;747;p73"/>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700"/>
              <a:buFont typeface="Verdana"/>
              <a:buNone/>
            </a:pPr>
            <a:r>
              <a:rPr lang="pt-BR" sz="1700"/>
              <a:t>O nó </a:t>
            </a:r>
            <a:r>
              <a:rPr lang="pt-BR" sz="1700" b="1"/>
              <a:t>ImageTexture</a:t>
            </a:r>
            <a:r>
              <a:rPr lang="pt-BR" sz="1700"/>
              <a:t> serve para ler uma imagem, o atributo </a:t>
            </a:r>
            <a:r>
              <a:rPr lang="pt-BR" sz="1700" b="1"/>
              <a:t>url</a:t>
            </a:r>
            <a:r>
              <a:rPr lang="pt-BR" sz="1700"/>
              <a:t> é usado para ter uma lista de pontos de acesso da imagem.</a:t>
            </a:r>
            <a:endParaRPr/>
          </a:p>
        </p:txBody>
      </p:sp>
      <p:sp>
        <p:nvSpPr>
          <p:cNvPr id="748" name="Google Shape;748;p7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77</a:t>
            </a:fld>
            <a:endParaRPr/>
          </a:p>
        </p:txBody>
      </p:sp>
      <p:sp>
        <p:nvSpPr>
          <p:cNvPr id="749" name="Google Shape;749;p73"/>
          <p:cNvSpPr/>
          <p:nvPr/>
        </p:nvSpPr>
        <p:spPr>
          <a:xfrm>
            <a:off x="900024" y="5405974"/>
            <a:ext cx="7443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https://www.web3d.org/documents/specifications/19775-1/V3.3/Part01/components/texturing.html#ImageTexture</a:t>
            </a:r>
            <a:r>
              <a:rPr lang="pt-BR" sz="1200" b="0" i="0" u="none" strike="noStrike" cap="none">
                <a:solidFill>
                  <a:schemeClr val="dk1"/>
                </a:solidFill>
                <a:latin typeface="Arial"/>
                <a:ea typeface="Arial"/>
                <a:cs typeface="Arial"/>
                <a:sym typeface="Arial"/>
              </a:rPr>
              <a:t> </a:t>
            </a:r>
            <a:endParaRPr/>
          </a:p>
        </p:txBody>
      </p:sp>
      <p:sp>
        <p:nvSpPr>
          <p:cNvPr id="750" name="Google Shape;750;p73"/>
          <p:cNvSpPr/>
          <p:nvPr/>
        </p:nvSpPr>
        <p:spPr>
          <a:xfrm>
            <a:off x="1963427" y="2104939"/>
            <a:ext cx="6131100" cy="18159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ImageTexture : X3DTexture2DNode, X3DUrlObject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MFString [in,out] url               []   [URI]</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SFBool   []       repeatS           TRUE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SFBool   []       repeatT           TRUE</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       textureProperties NULL [TextureProperties]</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Terceira parte do projeto 1</a:t>
            </a:r>
            <a:endParaRPr/>
          </a:p>
        </p:txBody>
      </p:sp>
      <p:sp>
        <p:nvSpPr>
          <p:cNvPr id="757" name="Google Shape;757;p7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78</a:t>
            </a:fld>
            <a:endParaRPr/>
          </a:p>
        </p:txBody>
      </p:sp>
      <p:pic>
        <p:nvPicPr>
          <p:cNvPr id="758" name="Google Shape;758;p74"/>
          <p:cNvPicPr preferRelativeResize="0"/>
          <p:nvPr/>
        </p:nvPicPr>
        <p:blipFill rotWithShape="1">
          <a:blip r:embed="rId3">
            <a:alphaModFix/>
          </a:blip>
          <a:srcRect/>
          <a:stretch/>
        </p:blipFill>
        <p:spPr>
          <a:xfrm>
            <a:off x="474894" y="885237"/>
            <a:ext cx="2276745" cy="1432389"/>
          </a:xfrm>
          <a:prstGeom prst="rect">
            <a:avLst/>
          </a:prstGeom>
          <a:noFill/>
          <a:ln>
            <a:noFill/>
          </a:ln>
        </p:spPr>
      </p:pic>
      <p:pic>
        <p:nvPicPr>
          <p:cNvPr id="759" name="Google Shape;759;p74"/>
          <p:cNvPicPr preferRelativeResize="0"/>
          <p:nvPr/>
        </p:nvPicPr>
        <p:blipFill rotWithShape="1">
          <a:blip r:embed="rId4">
            <a:alphaModFix/>
          </a:blip>
          <a:srcRect/>
          <a:stretch/>
        </p:blipFill>
        <p:spPr>
          <a:xfrm>
            <a:off x="6468637" y="881047"/>
            <a:ext cx="1987141" cy="1432684"/>
          </a:xfrm>
          <a:prstGeom prst="rect">
            <a:avLst/>
          </a:prstGeom>
          <a:noFill/>
          <a:ln>
            <a:noFill/>
          </a:ln>
        </p:spPr>
      </p:pic>
      <p:sp>
        <p:nvSpPr>
          <p:cNvPr id="760" name="Google Shape;760;p74"/>
          <p:cNvSpPr/>
          <p:nvPr/>
        </p:nvSpPr>
        <p:spPr>
          <a:xfrm>
            <a:off x="474900" y="2317625"/>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letras</a:t>
            </a:r>
            <a:r>
              <a:rPr lang="pt-BR" sz="1600" b="0" i="0" u="none" strike="noStrike" cap="none">
                <a:solidFill>
                  <a:schemeClr val="dk1"/>
                </a:solidFill>
                <a:latin typeface="Arial"/>
                <a:ea typeface="Arial"/>
                <a:cs typeface="Arial"/>
                <a:sym typeface="Arial"/>
              </a:rPr>
              <a:t>.x3d</a:t>
            </a:r>
            <a:endParaRPr sz="1200"/>
          </a:p>
        </p:txBody>
      </p:sp>
      <p:sp>
        <p:nvSpPr>
          <p:cNvPr id="761" name="Google Shape;761;p74"/>
          <p:cNvSpPr/>
          <p:nvPr/>
        </p:nvSpPr>
        <p:spPr>
          <a:xfrm>
            <a:off x="6468632" y="2313436"/>
            <a:ext cx="19872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cores</a:t>
            </a:r>
            <a:r>
              <a:rPr lang="pt-BR" sz="1600">
                <a:solidFill>
                  <a:schemeClr val="dk1"/>
                </a:solidFill>
                <a:latin typeface="Arial"/>
                <a:ea typeface="Arial"/>
                <a:cs typeface="Arial"/>
                <a:sym typeface="Arial"/>
              </a:rPr>
              <a:t>.x3d</a:t>
            </a:r>
            <a:endParaRPr sz="1200"/>
          </a:p>
        </p:txBody>
      </p:sp>
      <p:sp>
        <p:nvSpPr>
          <p:cNvPr id="762" name="Google Shape;762;p74"/>
          <p:cNvSpPr/>
          <p:nvPr/>
        </p:nvSpPr>
        <p:spPr>
          <a:xfrm>
            <a:off x="531912" y="4432613"/>
            <a:ext cx="2162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textura</a:t>
            </a:r>
            <a:r>
              <a:rPr lang="pt-BR" sz="1600">
                <a:solidFill>
                  <a:schemeClr val="dk1"/>
                </a:solidFill>
                <a:latin typeface="Arial"/>
                <a:ea typeface="Arial"/>
                <a:cs typeface="Arial"/>
                <a:sym typeface="Arial"/>
              </a:rPr>
              <a:t>.x3d</a:t>
            </a:r>
            <a:endParaRPr sz="1200"/>
          </a:p>
        </p:txBody>
      </p:sp>
      <p:sp>
        <p:nvSpPr>
          <p:cNvPr id="763" name="Google Shape;763;p74"/>
          <p:cNvSpPr/>
          <p:nvPr/>
        </p:nvSpPr>
        <p:spPr>
          <a:xfrm>
            <a:off x="2565712" y="5115192"/>
            <a:ext cx="406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https://lpsoares.github.io/Renderizador/</a:t>
            </a:r>
            <a:r>
              <a:rPr lang="pt-BR" sz="1700">
                <a:solidFill>
                  <a:schemeClr val="dk1"/>
                </a:solidFill>
                <a:latin typeface="Arial"/>
                <a:ea typeface="Arial"/>
                <a:cs typeface="Arial"/>
                <a:sym typeface="Arial"/>
              </a:rPr>
              <a:t> </a:t>
            </a:r>
            <a:endParaRPr sz="1300"/>
          </a:p>
        </p:txBody>
      </p:sp>
      <p:pic>
        <p:nvPicPr>
          <p:cNvPr id="764" name="Google Shape;764;p74"/>
          <p:cNvPicPr preferRelativeResize="0"/>
          <p:nvPr/>
        </p:nvPicPr>
        <p:blipFill>
          <a:blip r:embed="rId6">
            <a:alphaModFix/>
          </a:blip>
          <a:stretch>
            <a:fillRect/>
          </a:stretch>
        </p:blipFill>
        <p:spPr>
          <a:xfrm>
            <a:off x="6350000" y="3035259"/>
            <a:ext cx="2276700" cy="1410330"/>
          </a:xfrm>
          <a:prstGeom prst="rect">
            <a:avLst/>
          </a:prstGeom>
          <a:noFill/>
          <a:ln>
            <a:noFill/>
          </a:ln>
        </p:spPr>
      </p:pic>
      <p:sp>
        <p:nvSpPr>
          <p:cNvPr id="765" name="Google Shape;765;p74"/>
          <p:cNvSpPr/>
          <p:nvPr/>
        </p:nvSpPr>
        <p:spPr>
          <a:xfrm>
            <a:off x="6350000" y="4445584"/>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retangulos</a:t>
            </a:r>
            <a:r>
              <a:rPr lang="pt-BR" sz="1600">
                <a:solidFill>
                  <a:schemeClr val="dk1"/>
                </a:solidFill>
                <a:latin typeface="Arial"/>
                <a:ea typeface="Arial"/>
                <a:cs typeface="Arial"/>
                <a:sym typeface="Arial"/>
              </a:rPr>
              <a:t>.x3d</a:t>
            </a:r>
            <a:endParaRPr sz="1200"/>
          </a:p>
        </p:txBody>
      </p:sp>
      <p:pic>
        <p:nvPicPr>
          <p:cNvPr id="766" name="Google Shape;766;p74"/>
          <p:cNvPicPr preferRelativeResize="0"/>
          <p:nvPr/>
        </p:nvPicPr>
        <p:blipFill>
          <a:blip r:embed="rId7">
            <a:alphaModFix/>
          </a:blip>
          <a:stretch>
            <a:fillRect/>
          </a:stretch>
        </p:blipFill>
        <p:spPr>
          <a:xfrm>
            <a:off x="3622518" y="932005"/>
            <a:ext cx="1923712" cy="1356500"/>
          </a:xfrm>
          <a:prstGeom prst="rect">
            <a:avLst/>
          </a:prstGeom>
          <a:noFill/>
          <a:ln>
            <a:noFill/>
          </a:ln>
        </p:spPr>
      </p:pic>
      <p:sp>
        <p:nvSpPr>
          <p:cNvPr id="767" name="Google Shape;767;p74"/>
          <p:cNvSpPr/>
          <p:nvPr/>
        </p:nvSpPr>
        <p:spPr>
          <a:xfrm>
            <a:off x="3622505" y="2288518"/>
            <a:ext cx="19236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avatar</a:t>
            </a:r>
            <a:r>
              <a:rPr lang="pt-BR" sz="1600">
                <a:solidFill>
                  <a:schemeClr val="dk1"/>
                </a:solidFill>
                <a:latin typeface="Arial"/>
                <a:ea typeface="Arial"/>
                <a:cs typeface="Arial"/>
                <a:sym typeface="Arial"/>
              </a:rPr>
              <a:t>.x3d</a:t>
            </a:r>
            <a:endParaRPr sz="1200"/>
          </a:p>
        </p:txBody>
      </p:sp>
      <p:pic>
        <p:nvPicPr>
          <p:cNvPr id="768" name="Google Shape;768;p74"/>
          <p:cNvPicPr preferRelativeResize="0"/>
          <p:nvPr/>
        </p:nvPicPr>
        <p:blipFill>
          <a:blip r:embed="rId8">
            <a:alphaModFix/>
          </a:blip>
          <a:stretch>
            <a:fillRect/>
          </a:stretch>
        </p:blipFill>
        <p:spPr>
          <a:xfrm>
            <a:off x="330224" y="3000212"/>
            <a:ext cx="2566074" cy="1432700"/>
          </a:xfrm>
          <a:prstGeom prst="rect">
            <a:avLst/>
          </a:prstGeom>
          <a:noFill/>
          <a:ln>
            <a:noFill/>
          </a:ln>
        </p:spPr>
      </p:pic>
      <p:sp>
        <p:nvSpPr>
          <p:cNvPr id="769" name="Google Shape;769;p74"/>
          <p:cNvSpPr/>
          <p:nvPr/>
        </p:nvSpPr>
        <p:spPr>
          <a:xfrm>
            <a:off x="3517150" y="4432625"/>
            <a:ext cx="2136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texturas</a:t>
            </a:r>
            <a:r>
              <a:rPr lang="pt-BR" sz="1600">
                <a:solidFill>
                  <a:schemeClr val="dk1"/>
                </a:solidFill>
                <a:latin typeface="Arial"/>
                <a:ea typeface="Arial"/>
                <a:cs typeface="Arial"/>
                <a:sym typeface="Arial"/>
              </a:rPr>
              <a:t>.x3d</a:t>
            </a:r>
            <a:endParaRPr sz="1200"/>
          </a:p>
        </p:txBody>
      </p:sp>
      <p:pic>
        <p:nvPicPr>
          <p:cNvPr id="770" name="Google Shape;770;p74"/>
          <p:cNvPicPr preferRelativeResize="0"/>
          <p:nvPr/>
        </p:nvPicPr>
        <p:blipFill>
          <a:blip r:embed="rId9">
            <a:alphaModFix/>
          </a:blip>
          <a:stretch>
            <a:fillRect/>
          </a:stretch>
        </p:blipFill>
        <p:spPr>
          <a:xfrm>
            <a:off x="3490000" y="2980513"/>
            <a:ext cx="2163994" cy="144266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62C9-4D85-5828-4285-C722F07109B5}"/>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239D200A-F7BA-536F-1A5F-D031C515EF36}"/>
              </a:ext>
            </a:extLst>
          </p:cNvPr>
          <p:cNvSpPr>
            <a:spLocks noGrp="1"/>
          </p:cNvSpPr>
          <p:nvPr>
            <p:ph type="body" idx="1"/>
          </p:nvPr>
        </p:nvSpPr>
        <p:spPr/>
        <p:txBody>
          <a:bodyPr/>
          <a:lstStyle/>
          <a:p>
            <a:r>
              <a:rPr lang="pt-BR" dirty="0"/>
              <a:t>Incluir no projeto clipping!</a:t>
            </a:r>
          </a:p>
          <a:p>
            <a:endParaRPr lang="pt-BR" dirty="0"/>
          </a:p>
          <a:p>
            <a:r>
              <a:rPr lang="pt-BR" dirty="0"/>
              <a:t>Talvez Incluir FOG (já tentei e não lembro por que desisti).</a:t>
            </a:r>
          </a:p>
        </p:txBody>
      </p:sp>
      <p:sp>
        <p:nvSpPr>
          <p:cNvPr id="4" name="Slide Number Placeholder 3">
            <a:extLst>
              <a:ext uri="{FF2B5EF4-FFF2-40B4-BE49-F238E27FC236}">
                <a16:creationId xmlns:a16="http://schemas.microsoft.com/office/drawing/2014/main" id="{41993354-0C9E-2619-EA8F-64B5B87C56B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79</a:t>
            </a:fld>
            <a:endParaRPr lang="pt-BR"/>
          </a:p>
        </p:txBody>
      </p:sp>
    </p:spTree>
    <p:extLst>
      <p:ext uri="{BB962C8B-B14F-4D97-AF65-F5344CB8AC3E}">
        <p14:creationId xmlns:p14="http://schemas.microsoft.com/office/powerpoint/2010/main" val="74504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04" name="Google Shape;104;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8</a:t>
            </a:fld>
            <a:endParaRPr/>
          </a:p>
        </p:txBody>
      </p:sp>
      <p:sp>
        <p:nvSpPr>
          <p:cNvPr id="105" name="Google Shape;105;p14"/>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Analogamente ao que fizemos para curvas, vamos relacionar cada par ordenado de números reais </a:t>
            </a:r>
            <a:r>
              <a:rPr lang="pt-BR" sz="2200" i="1"/>
              <a:t>(u,v)</a:t>
            </a:r>
            <a:r>
              <a:rPr lang="pt-BR" sz="2200"/>
              <a:t> a um ponto do espaço definido pela terna ordenada </a:t>
            </a:r>
            <a:r>
              <a:rPr lang="pt-BR" sz="2200" i="1"/>
              <a:t>(f(u,v), g(u,v), h(u,v))</a:t>
            </a:r>
            <a:r>
              <a:rPr lang="pt-BR" sz="2200"/>
              <a:t>. Com isso, estamos definindo uma </a:t>
            </a:r>
            <a:r>
              <a:rPr lang="pt-BR" sz="2200" b="1"/>
              <a:t>superfície parametrizada</a:t>
            </a:r>
            <a:r>
              <a:rPr lang="pt-BR" sz="2200"/>
              <a:t>, sendo </a:t>
            </a:r>
            <a:r>
              <a:rPr lang="pt-BR" sz="2200" i="1"/>
              <a:t>u </a:t>
            </a:r>
            <a:r>
              <a:rPr lang="pt-BR" sz="2200"/>
              <a:t>e</a:t>
            </a:r>
            <a:r>
              <a:rPr lang="pt-BR" sz="2200" i="1"/>
              <a:t> v</a:t>
            </a:r>
            <a:r>
              <a:rPr lang="pt-BR" sz="2200"/>
              <a:t> os parâmetros.</a:t>
            </a:r>
            <a:endParaRPr sz="2200"/>
          </a:p>
          <a:p>
            <a:pPr marL="0" lvl="0" indent="0" algn="l" rtl="0">
              <a:lnSpc>
                <a:spcPct val="150000"/>
              </a:lnSpc>
              <a:spcBef>
                <a:spcPts val="400"/>
              </a:spcBef>
              <a:spcAft>
                <a:spcPts val="0"/>
              </a:spcAft>
              <a:buNone/>
            </a:pPr>
            <a:r>
              <a:rPr lang="pt-BR" sz="2200"/>
              <a:t>Vamos ver um exemplo.</a:t>
            </a:r>
            <a:endParaRPr sz="2200"/>
          </a:p>
          <a:p>
            <a:pPr marL="0" lvl="0" indent="0" algn="l" rtl="0">
              <a:lnSpc>
                <a:spcPct val="150000"/>
              </a:lnSpc>
              <a:spcBef>
                <a:spcPts val="400"/>
              </a:spcBef>
              <a:spcAft>
                <a:spcPts val="0"/>
              </a:spcAft>
              <a:buNone/>
            </a:pPr>
            <a:endParaRPr sz="220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7EC3-6366-75D0-ED0F-20CF1A2A54B6}"/>
              </a:ext>
            </a:extLst>
          </p:cNvPr>
          <p:cNvSpPr>
            <a:spLocks noGrp="1"/>
          </p:cNvSpPr>
          <p:nvPr>
            <p:ph type="title"/>
          </p:nvPr>
        </p:nvSpPr>
        <p:spPr/>
        <p:txBody>
          <a:bodyPr/>
          <a:lstStyle/>
          <a:p>
            <a:r>
              <a:rPr lang="pt-BR" dirty="0"/>
              <a:t>FOG</a:t>
            </a:r>
          </a:p>
        </p:txBody>
      </p:sp>
      <p:sp>
        <p:nvSpPr>
          <p:cNvPr id="3" name="Text Placeholder 2">
            <a:extLst>
              <a:ext uri="{FF2B5EF4-FFF2-40B4-BE49-F238E27FC236}">
                <a16:creationId xmlns:a16="http://schemas.microsoft.com/office/drawing/2014/main" id="{2E196984-7871-169F-529B-DFF1CBA4786A}"/>
              </a:ext>
            </a:extLst>
          </p:cNvPr>
          <p:cNvSpPr>
            <a:spLocks noGrp="1"/>
          </p:cNvSpPr>
          <p:nvPr>
            <p:ph type="body" idx="1"/>
          </p:nvPr>
        </p:nvSpPr>
        <p:spPr/>
        <p:txBody>
          <a:bodyPr>
            <a:normAutofit lnSpcReduction="10000"/>
          </a:bodyPr>
          <a:lstStyle/>
          <a:p>
            <a:pPr algn="l"/>
            <a:r>
              <a:rPr lang="en-US" b="0" i="0" dirty="0">
                <a:solidFill>
                  <a:srgbClr val="212529"/>
                </a:solidFill>
                <a:effectLst/>
                <a:latin typeface="Georgia" panose="02040502050405020303" pitchFamily="18" charset="0"/>
              </a:rPr>
              <a:t>Anyway, fortunately, this wasn’t too difficult to figure out. It’s emulated in a modern shader by calculating the depth of the vertex in view space and then doing an inverse lerp to get back a fog density value which we output to the fragment shader</a:t>
            </a:r>
          </a:p>
          <a:p>
            <a:pPr algn="l"/>
            <a:r>
              <a:rPr lang="en-US" b="0" i="0" dirty="0">
                <a:solidFill>
                  <a:srgbClr val="00A000"/>
                </a:solidFill>
                <a:effectLst/>
                <a:latin typeface="Source Code Pro" panose="020F0502020204030204" pitchFamily="34" charset="0"/>
              </a:rPr>
              <a:t>vec4</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depthVert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mul</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u_modelView</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vec4</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a_position</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r>
              <a:rPr lang="en-US" b="1" i="0" dirty="0">
                <a:solidFill>
                  <a:srgbClr val="00BB00"/>
                </a:solidFill>
                <a:effectLst/>
                <a:latin typeface="Source Code Pro" panose="020F0502020204030204" pitchFamily="34" charset="0"/>
              </a:rPr>
              <a:t>float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depth</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abs</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depthVert</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z</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depthVert</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w</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v_fogDensity</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clamp</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u_fogDepthMax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depth</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u_fogDepthMin</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u_fogDepthMax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0.0</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p>
          <a:p>
            <a:pPr algn="l"/>
            <a:r>
              <a:rPr lang="en-US" b="0" i="0" dirty="0">
                <a:solidFill>
                  <a:srgbClr val="212529"/>
                </a:solidFill>
                <a:effectLst/>
                <a:latin typeface="Georgia" panose="02040502050405020303" pitchFamily="18" charset="0"/>
              </a:rPr>
              <a:t>In the fragment shader we just mix this with the output </a:t>
            </a:r>
            <a:r>
              <a:rPr lang="en-US" b="0" i="0" dirty="0" err="1">
                <a:solidFill>
                  <a:srgbClr val="212529"/>
                </a:solidFill>
                <a:effectLst/>
                <a:latin typeface="Georgia" panose="02040502050405020303" pitchFamily="18" charset="0"/>
              </a:rPr>
              <a:t>colour</a:t>
            </a:r>
            <a:r>
              <a:rPr lang="en-US" b="0" i="0" dirty="0">
                <a:solidFill>
                  <a:srgbClr val="212529"/>
                </a:solidFill>
                <a:effectLst/>
                <a:latin typeface="Georgia" panose="02040502050405020303" pitchFamily="18" charset="0"/>
              </a:rPr>
              <a:t> we’d usually render out</a:t>
            </a:r>
          </a:p>
          <a:p>
            <a:pPr algn="l"/>
            <a:r>
              <a:rPr lang="en-US" b="0" i="0" dirty="0">
                <a:solidFill>
                  <a:srgbClr val="00A000"/>
                </a:solidFill>
                <a:effectLst/>
                <a:latin typeface="Source Code Pro" panose="020F0502020204030204" pitchFamily="34" charset="0"/>
              </a:rPr>
              <a:t>vec3</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output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mix</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color</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rgb</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u_fogColor</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rgb</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v_fogDensity</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x</a:t>
            </a:r>
            <a:r>
              <a:rPr lang="en-US" b="0" i="0" dirty="0">
                <a:solidFill>
                  <a:srgbClr val="212529"/>
                </a:solidFill>
                <a:effectLst/>
                <a:latin typeface="Source Code Pro" panose="020F0502020204030204" pitchFamily="34" charset="0"/>
              </a:rPr>
              <a:t>); </a:t>
            </a:r>
          </a:p>
          <a:p>
            <a:pPr algn="l"/>
            <a:r>
              <a:rPr lang="en-US" b="0" i="0" dirty="0">
                <a:solidFill>
                  <a:srgbClr val="212529"/>
                </a:solidFill>
                <a:effectLst/>
                <a:latin typeface="Georgia" panose="02040502050405020303" pitchFamily="18" charset="0"/>
              </a:rPr>
              <a:t>Combing this with all our above techniques we get our output image minus the CRT image effect</a:t>
            </a:r>
          </a:p>
          <a:p>
            <a:endParaRPr lang="pt-BR" dirty="0"/>
          </a:p>
        </p:txBody>
      </p:sp>
      <p:sp>
        <p:nvSpPr>
          <p:cNvPr id="4" name="Slide Number Placeholder 3">
            <a:extLst>
              <a:ext uri="{FF2B5EF4-FFF2-40B4-BE49-F238E27FC236}">
                <a16:creationId xmlns:a16="http://schemas.microsoft.com/office/drawing/2014/main" id="{54143786-E272-ADDA-46B7-5E8288A890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80</a:t>
            </a:fld>
            <a:endParaRPr lang="pt-BR"/>
          </a:p>
        </p:txBody>
      </p:sp>
    </p:spTree>
    <p:extLst>
      <p:ext uri="{BB962C8B-B14F-4D97-AF65-F5344CB8AC3E}">
        <p14:creationId xmlns:p14="http://schemas.microsoft.com/office/powerpoint/2010/main" val="142752684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5"/>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pt-BR"/>
              <a:t>81</a:t>
            </a:fld>
            <a:endParaRPr/>
          </a:p>
        </p:txBody>
      </p:sp>
      <p:sp>
        <p:nvSpPr>
          <p:cNvPr id="776" name="Google Shape;776;p75"/>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777" name="Google Shape;777;p75"/>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sz="2333"/>
          </a:p>
          <a:p>
            <a:pPr marL="0" lvl="0" indent="0" algn="ctr" rtl="0">
              <a:spcBef>
                <a:spcPts val="467"/>
              </a:spcBef>
              <a:spcAft>
                <a:spcPts val="0"/>
              </a:spcAft>
              <a:buClr>
                <a:schemeClr val="lt1"/>
              </a:buClr>
              <a:buSzPts val="2333"/>
              <a:buFont typeface="Verdana"/>
              <a:buNone/>
            </a:pPr>
            <a:endParaRPr sz="2333"/>
          </a:p>
          <a:p>
            <a:pPr marL="0" lvl="0" indent="0" algn="ctr" rtl="0">
              <a:spcBef>
                <a:spcPts val="467"/>
              </a:spcBef>
              <a:spcAft>
                <a:spcPts val="0"/>
              </a:spcAft>
              <a:buClr>
                <a:schemeClr val="lt1"/>
              </a:buClr>
              <a:buSzPts val="2333"/>
              <a:buFont typeface="Verdana"/>
              <a:buNone/>
            </a:pPr>
            <a:r>
              <a:rPr lang="pt-BR" sz="2333"/>
              <a:t>Fabio Orfali</a:t>
            </a:r>
            <a:endParaRPr sz="2333"/>
          </a:p>
          <a:p>
            <a:pPr marL="0" lvl="0" indent="0" algn="ctr" rtl="0">
              <a:spcBef>
                <a:spcPts val="467"/>
              </a:spcBef>
              <a:spcAft>
                <a:spcPts val="0"/>
              </a:spcAft>
              <a:buClr>
                <a:schemeClr val="lt1"/>
              </a:buClr>
              <a:buSzPts val="2333"/>
              <a:buFont typeface="Verdana"/>
              <a:buNone/>
            </a:pPr>
            <a:r>
              <a:rPr lang="pt-BR" sz="2333"/>
              <a:t>&lt;fabioo1@insper.edu.br&gt;</a:t>
            </a:r>
            <a:endParaRPr sz="2333"/>
          </a:p>
          <a:p>
            <a:pPr marL="0" lvl="0" indent="0" algn="ctr" rtl="0">
              <a:spcBef>
                <a:spcPts val="467"/>
              </a:spcBef>
              <a:spcAft>
                <a:spcPts val="0"/>
              </a:spcAft>
              <a:buClr>
                <a:schemeClr val="lt1"/>
              </a:buClr>
              <a:buSzPts val="2333"/>
              <a:buFont typeface="Verdana"/>
              <a:buNone/>
            </a:pPr>
            <a:endParaRPr sz="2333"/>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12" name="Google Shape;112;p1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9</a:t>
            </a:fld>
            <a:endParaRPr/>
          </a:p>
        </p:txBody>
      </p:sp>
      <p:sp>
        <p:nvSpPr>
          <p:cNvPr id="113" name="Google Shape;113;p15"/>
          <p:cNvSpPr txBox="1">
            <a:spLocks noGrp="1"/>
          </p:cNvSpPr>
          <p:nvPr>
            <p:ph type="body" idx="1"/>
          </p:nvPr>
        </p:nvSpPr>
        <p:spPr>
          <a:xfrm>
            <a:off x="357900" y="178942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Tente imaginar como seria essa superfície.</a:t>
            </a:r>
            <a:endParaRPr sz="2200"/>
          </a:p>
          <a:p>
            <a:pPr marL="0" lvl="0" indent="0" algn="l" rtl="0">
              <a:lnSpc>
                <a:spcPct val="150000"/>
              </a:lnSpc>
              <a:spcBef>
                <a:spcPts val="400"/>
              </a:spcBef>
              <a:spcAft>
                <a:spcPts val="0"/>
              </a:spcAft>
              <a:buNone/>
            </a:pPr>
            <a:r>
              <a:rPr lang="pt-BR" sz="2200"/>
              <a:t>  </a:t>
            </a:r>
            <a:endParaRPr sz="2200"/>
          </a:p>
        </p:txBody>
      </p:sp>
      <p:pic>
        <p:nvPicPr>
          <p:cNvPr id="114" name="Google Shape;114;p15"/>
          <p:cNvPicPr preferRelativeResize="0"/>
          <p:nvPr/>
        </p:nvPicPr>
        <p:blipFill>
          <a:blip r:embed="rId3">
            <a:alphaModFix/>
          </a:blip>
          <a:stretch>
            <a:fillRect/>
          </a:stretch>
        </p:blipFill>
        <p:spPr>
          <a:xfrm>
            <a:off x="357900" y="751522"/>
            <a:ext cx="8428202" cy="916116"/>
          </a:xfrm>
          <a:prstGeom prst="rect">
            <a:avLst/>
          </a:prstGeom>
          <a:noFill/>
          <a:ln>
            <a:noFill/>
          </a:ln>
        </p:spPr>
      </p:pic>
      <p:pic>
        <p:nvPicPr>
          <p:cNvPr id="115" name="Google Shape;115;p15"/>
          <p:cNvPicPr preferRelativeResize="0"/>
          <p:nvPr/>
        </p:nvPicPr>
        <p:blipFill>
          <a:blip r:embed="rId4">
            <a:alphaModFix/>
          </a:blip>
          <a:stretch>
            <a:fillRect/>
          </a:stretch>
        </p:blipFill>
        <p:spPr>
          <a:xfrm>
            <a:off x="1575901" y="2605700"/>
            <a:ext cx="6304274" cy="3078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3702</Words>
  <Application>Microsoft Macintosh PowerPoint</Application>
  <PresentationFormat>On-screen Show (16:10)</PresentationFormat>
  <Paragraphs>801</Paragraphs>
  <Slides>81</Slides>
  <Notes>72</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81</vt:i4>
      </vt:variant>
    </vt:vector>
  </HeadingPairs>
  <TitlesOfParts>
    <vt:vector size="88" baseType="lpstr">
      <vt:lpstr>Arial</vt:lpstr>
      <vt:lpstr>Consolas</vt:lpstr>
      <vt:lpstr>Georgia</vt:lpstr>
      <vt:lpstr>Source Code Pro</vt:lpstr>
      <vt:lpstr>system-ui</vt:lpstr>
      <vt:lpstr>Verdana</vt:lpstr>
      <vt:lpstr>Personalizar design</vt:lpstr>
      <vt:lpstr>PowerPoint Presentation</vt:lpstr>
      <vt:lpstr>Introdução teórica  Superfícies parametrizadas</vt:lpstr>
      <vt:lpstr>Superfícies parametrizadas</vt:lpstr>
      <vt:lpstr>Curva parametrizada</vt:lpstr>
      <vt:lpstr>Curva parametrizada</vt:lpstr>
      <vt:lpstr>Curva parametrizada</vt:lpstr>
      <vt:lpstr>Curva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Aplicando a teoria:  O mapeamento de texturas</vt:lpstr>
      <vt:lpstr>Texel</vt:lpstr>
      <vt:lpstr>O que é texturizar</vt:lpstr>
      <vt:lpstr>Amostrando Texturas (pontuais)</vt:lpstr>
      <vt:lpstr>Amostrando Texturas (pontuais)</vt:lpstr>
      <vt:lpstr>Taxa de Amostras na Tela x na Textura</vt:lpstr>
      <vt:lpstr>Taxa de Amostras na Tela x na Textura</vt:lpstr>
      <vt:lpstr>Taxa de Amostras na Tela x na Textura</vt:lpstr>
      <vt:lpstr>Taxa de Amostragem das Texturas</vt:lpstr>
      <vt:lpstr>Área do Pixel na Tela x Área do Texel</vt:lpstr>
      <vt:lpstr>Região (footprint) do Pixel na Textura</vt:lpstr>
      <vt:lpstr>Região (footprint) do Pixel na Textura</vt:lpstr>
      <vt:lpstr>Casos podem ficar complicados</vt:lpstr>
      <vt:lpstr>Superamostragem removerá os artefatos?</vt:lpstr>
      <vt:lpstr>Filtro Bilinear</vt:lpstr>
      <vt:lpstr>Filtro Bilinear</vt:lpstr>
      <vt:lpstr>Filtro Bilinear</vt:lpstr>
      <vt:lpstr>Filtro Bilinear</vt:lpstr>
      <vt:lpstr>Filtro Bilinear</vt:lpstr>
      <vt:lpstr>Filtro Bilinear</vt:lpstr>
      <vt:lpstr>Ampliando Texturas – Caso mais simples </vt:lpstr>
      <vt:lpstr>Redução de texturas em vários níveis</vt:lpstr>
      <vt:lpstr>Mipmap (L. Williams 83)</vt:lpstr>
      <vt:lpstr>Mipmap (L. Williams 83)</vt:lpstr>
      <vt:lpstr>Modelo do Palácio de Sponza</vt:lpstr>
      <vt:lpstr>Modelo do Palácio de Sponza</vt:lpstr>
      <vt:lpstr>Modelo do Palácio de Sponza</vt:lpstr>
      <vt:lpstr>Mipmap nível 0 – Resolução Máxima das Texturas</vt:lpstr>
      <vt:lpstr>Mipmap nível 2 – Sub-amostragem 4x4</vt:lpstr>
      <vt:lpstr>Mipmap nível 4 – Sub-amostragem 16x16</vt:lpstr>
      <vt:lpstr>Estimativa da Área do Pixel com Jacobiano</vt:lpstr>
      <vt:lpstr>Algumas dificuldades</vt:lpstr>
      <vt:lpstr>Calculando os níveis de Mipmaps</vt:lpstr>
      <vt:lpstr>Calculando os níveis de Mipmaps</vt:lpstr>
      <vt:lpstr>Calculando os níveis de Mipmaps</vt:lpstr>
      <vt:lpstr>Visualizando com os níveis de Mipmap</vt:lpstr>
      <vt:lpstr>Filtragem Trilinear</vt:lpstr>
      <vt:lpstr>Filtro Trilinear</vt:lpstr>
      <vt:lpstr>Visualizando níveis de Mipmap contínuos</vt:lpstr>
      <vt:lpstr>Custo da Filtragem Bilinear x Trilinear</vt:lpstr>
      <vt:lpstr>Visibilidade</vt:lpstr>
      <vt:lpstr>Algoritmo do Pintor</vt:lpstr>
      <vt:lpstr>Algoritmo do Pintor</vt:lpstr>
      <vt:lpstr>Z-Buffer</vt:lpstr>
      <vt:lpstr>Depth Ordering Table (OT)</vt:lpstr>
      <vt:lpstr>PowerPoint Presentation</vt:lpstr>
      <vt:lpstr>Transparência</vt:lpstr>
      <vt:lpstr>top-left rule</vt:lpstr>
      <vt:lpstr>https://www.scratchapixel.com/lessons/3d-basic-rendering/rasterization-practical-implementation/rasterization-stage.html</vt:lpstr>
      <vt:lpstr>PowerPoint Presentation</vt:lpstr>
      <vt:lpstr>PowerPoint Presentation</vt:lpstr>
      <vt:lpstr>PowerPoint Presentation</vt:lpstr>
      <vt:lpstr>Z-fighting</vt:lpstr>
      <vt:lpstr>Exemplos de Z-Buffer</vt:lpstr>
      <vt:lpstr>Algoritmo do Z-Buffer</vt:lpstr>
      <vt:lpstr>Algoritmo do Z-Buffer</vt:lpstr>
      <vt:lpstr>Complexidade do Z-Buffer</vt:lpstr>
      <vt:lpstr>IndexedFaceSet </vt:lpstr>
      <vt:lpstr>IndexedFaceSet</vt:lpstr>
      <vt:lpstr>Color e TextureCoordinate </vt:lpstr>
      <vt:lpstr>ImageTexture</vt:lpstr>
      <vt:lpstr>Terceira parte do projeto 1</vt:lpstr>
      <vt:lpstr>PowerPoint Presentation</vt:lpstr>
      <vt:lpstr>FOG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10</cp:revision>
  <dcterms:modified xsi:type="dcterms:W3CDTF">2023-03-16T01:18:53Z</dcterms:modified>
</cp:coreProperties>
</file>